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17" r:id="rId1"/>
  </p:sldMasterIdLst>
  <p:notesMasterIdLst>
    <p:notesMasterId r:id="rId32"/>
  </p:notesMasterIdLst>
  <p:handoutMasterIdLst>
    <p:handoutMasterId r:id="rId33"/>
  </p:handoutMasterIdLst>
  <p:sldIdLst>
    <p:sldId id="260" r:id="rId2"/>
    <p:sldId id="261" r:id="rId3"/>
    <p:sldId id="401" r:id="rId4"/>
    <p:sldId id="431" r:id="rId5"/>
    <p:sldId id="471" r:id="rId6"/>
    <p:sldId id="499" r:id="rId7"/>
    <p:sldId id="487" r:id="rId8"/>
    <p:sldId id="428" r:id="rId9"/>
    <p:sldId id="485" r:id="rId10"/>
    <p:sldId id="494" r:id="rId11"/>
    <p:sldId id="476" r:id="rId12"/>
    <p:sldId id="474" r:id="rId13"/>
    <p:sldId id="463" r:id="rId14"/>
    <p:sldId id="481" r:id="rId15"/>
    <p:sldId id="484" r:id="rId16"/>
    <p:sldId id="496" r:id="rId17"/>
    <p:sldId id="486" r:id="rId18"/>
    <p:sldId id="490" r:id="rId19"/>
    <p:sldId id="444" r:id="rId20"/>
    <p:sldId id="491" r:id="rId21"/>
    <p:sldId id="492" r:id="rId22"/>
    <p:sldId id="467" r:id="rId23"/>
    <p:sldId id="493" r:id="rId24"/>
    <p:sldId id="495" r:id="rId25"/>
    <p:sldId id="456" r:id="rId26"/>
    <p:sldId id="457" r:id="rId27"/>
    <p:sldId id="498" r:id="rId28"/>
    <p:sldId id="497" r:id="rId29"/>
    <p:sldId id="472" r:id="rId30"/>
    <p:sldId id="446"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pitchFamily="-108" charset="0"/>
        <a:ea typeface="+mn-ea"/>
        <a:cs typeface="+mn-cs"/>
      </a:defRPr>
    </a:lvl2pPr>
    <a:lvl3pPr marL="914400" algn="l" rtl="0" fontAlgn="base">
      <a:spcBef>
        <a:spcPct val="0"/>
      </a:spcBef>
      <a:spcAft>
        <a:spcPct val="0"/>
      </a:spcAft>
      <a:defRPr kern="1200">
        <a:solidFill>
          <a:schemeClr val="tx1"/>
        </a:solidFill>
        <a:latin typeface="Arial" pitchFamily="-108" charset="0"/>
        <a:ea typeface="+mn-ea"/>
        <a:cs typeface="+mn-cs"/>
      </a:defRPr>
    </a:lvl3pPr>
    <a:lvl4pPr marL="1371600" algn="l" rtl="0" fontAlgn="base">
      <a:spcBef>
        <a:spcPct val="0"/>
      </a:spcBef>
      <a:spcAft>
        <a:spcPct val="0"/>
      </a:spcAft>
      <a:defRPr kern="1200">
        <a:solidFill>
          <a:schemeClr val="tx1"/>
        </a:solidFill>
        <a:latin typeface="Arial" pitchFamily="-108" charset="0"/>
        <a:ea typeface="+mn-ea"/>
        <a:cs typeface="+mn-cs"/>
      </a:defRPr>
    </a:lvl4pPr>
    <a:lvl5pPr marL="1828800" algn="l" rtl="0" fontAlgn="base">
      <a:spcBef>
        <a:spcPct val="0"/>
      </a:spcBef>
      <a:spcAft>
        <a:spcPct val="0"/>
      </a:spcAft>
      <a:defRPr kern="1200">
        <a:solidFill>
          <a:schemeClr val="tx1"/>
        </a:solidFill>
        <a:latin typeface="Arial" pitchFamily="-108" charset="0"/>
        <a:ea typeface="+mn-ea"/>
        <a:cs typeface="+mn-cs"/>
      </a:defRPr>
    </a:lvl5pPr>
    <a:lvl6pPr marL="2286000" algn="l" defTabSz="457200" rtl="0" eaLnBrk="1" latinLnBrk="0" hangingPunct="1">
      <a:defRPr kern="1200">
        <a:solidFill>
          <a:schemeClr val="tx1"/>
        </a:solidFill>
        <a:latin typeface="Arial" pitchFamily="-108" charset="0"/>
        <a:ea typeface="+mn-ea"/>
        <a:cs typeface="+mn-cs"/>
      </a:defRPr>
    </a:lvl6pPr>
    <a:lvl7pPr marL="2743200" algn="l" defTabSz="457200" rtl="0" eaLnBrk="1" latinLnBrk="0" hangingPunct="1">
      <a:defRPr kern="1200">
        <a:solidFill>
          <a:schemeClr val="tx1"/>
        </a:solidFill>
        <a:latin typeface="Arial" pitchFamily="-108" charset="0"/>
        <a:ea typeface="+mn-ea"/>
        <a:cs typeface="+mn-cs"/>
      </a:defRPr>
    </a:lvl7pPr>
    <a:lvl8pPr marL="3200400" algn="l" defTabSz="457200" rtl="0" eaLnBrk="1" latinLnBrk="0" hangingPunct="1">
      <a:defRPr kern="1200">
        <a:solidFill>
          <a:schemeClr val="tx1"/>
        </a:solidFill>
        <a:latin typeface="Arial" pitchFamily="-108" charset="0"/>
        <a:ea typeface="+mn-ea"/>
        <a:cs typeface="+mn-cs"/>
      </a:defRPr>
    </a:lvl8pPr>
    <a:lvl9pPr marL="3657600" algn="l" defTabSz="457200" rtl="0" eaLnBrk="1" latinLnBrk="0" hangingPunct="1">
      <a:defRPr kern="1200">
        <a:solidFill>
          <a:schemeClr val="tx1"/>
        </a:solidFill>
        <a:latin typeface="Arial" pitchFamily="-10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82383"/>
    <a:srgbClr val="70B433"/>
    <a:srgbClr val="0C226F"/>
    <a:srgbClr val="C3100E"/>
    <a:srgbClr val="000000"/>
    <a:srgbClr val="1E839D"/>
    <a:srgbClr val="BC5328"/>
    <a:srgbClr val="BA0017"/>
    <a:srgbClr val="0F6FC6"/>
    <a:srgbClr val="515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5" autoAdjust="0"/>
    <p:restoredTop sz="86161" autoAdjust="0"/>
  </p:normalViewPr>
  <p:slideViewPr>
    <p:cSldViewPr>
      <p:cViewPr varScale="1">
        <p:scale>
          <a:sx n="81" d="100"/>
          <a:sy n="81" d="100"/>
        </p:scale>
        <p:origin x="-121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21" d="100"/>
          <a:sy n="121" d="100"/>
        </p:scale>
        <p:origin x="-1784" y="12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pitchFamily="-108" charset="0"/>
              </a:defRPr>
            </a:lvl1pPr>
          </a:lstStyle>
          <a:p>
            <a:pPr>
              <a:defRPr/>
            </a:pPr>
            <a:r>
              <a:rPr lang="en-US" smtClean="0"/>
              <a:t>Board Meeting Notes</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atin typeface="Arial" pitchFamily="-108" charset="0"/>
              </a:defRPr>
            </a:lvl1pPr>
          </a:lstStyle>
          <a:p>
            <a:pPr>
              <a:defRPr/>
            </a:pPr>
            <a:r>
              <a:rPr lang="en-US" smtClean="0"/>
              <a:t>2/19/15</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08"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108" charset="0"/>
              </a:defRPr>
            </a:lvl1pPr>
          </a:lstStyle>
          <a:p>
            <a:pPr>
              <a:defRPr/>
            </a:pPr>
            <a:fld id="{79D7866D-E63C-B646-9B89-6EAA3460A2A6}" type="slidenum">
              <a:rPr lang="en-US"/>
              <a:pPr>
                <a:defRPr/>
              </a:pPr>
              <a:t>‹#›</a:t>
            </a:fld>
            <a:endParaRPr lang="en-US"/>
          </a:p>
        </p:txBody>
      </p:sp>
    </p:spTree>
    <p:extLst>
      <p:ext uri="{BB962C8B-B14F-4D97-AF65-F5344CB8AC3E}">
        <p14:creationId xmlns:p14="http://schemas.microsoft.com/office/powerpoint/2010/main" val="133850421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pitchFamily="-110" charset="0"/>
              </a:defRPr>
            </a:lvl1pPr>
          </a:lstStyle>
          <a:p>
            <a:pPr>
              <a:defRPr/>
            </a:pPr>
            <a:r>
              <a:rPr lang="en-US" smtClean="0"/>
              <a:t>Board Meeting Notes</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pitchFamily="-110" charset="0"/>
              </a:defRPr>
            </a:lvl1pPr>
          </a:lstStyle>
          <a:p>
            <a:pPr>
              <a:defRPr/>
            </a:pPr>
            <a:r>
              <a:rPr lang="en-US" dirty="0" smtClean="0"/>
              <a:t>12/3/15</a:t>
            </a:r>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10" charset="0"/>
              </a:defRPr>
            </a:lvl1pPr>
          </a:lstStyle>
          <a:p>
            <a:pPr>
              <a:defRPr/>
            </a:pPr>
            <a:r>
              <a:rPr lang="en-US"/>
              <a:t>SC Coalition for Mathematics &amp; Science</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110" charset="0"/>
              </a:defRPr>
            </a:lvl1pPr>
          </a:lstStyle>
          <a:p>
            <a:pPr>
              <a:defRPr/>
            </a:pPr>
            <a:fld id="{DA9EFD5D-1357-F74C-A70B-B16ADE11B2A0}" type="slidenum">
              <a:rPr lang="en-US"/>
              <a:pPr>
                <a:defRPr/>
              </a:pPr>
              <a:t>‹#›</a:t>
            </a:fld>
            <a:endParaRPr lang="en-US"/>
          </a:p>
        </p:txBody>
      </p:sp>
    </p:spTree>
    <p:extLst>
      <p:ext uri="{BB962C8B-B14F-4D97-AF65-F5344CB8AC3E}">
        <p14:creationId xmlns:p14="http://schemas.microsoft.com/office/powerpoint/2010/main" val="1404316253"/>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image" Target="../media/image41.png"/></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ccompetes.org/transformsc/"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sccoalition.org/our-organizations-initiatives.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sccoalition.org/stem-day.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smtClean="0">
                <a:ea typeface="ＭＳ Ｐゴシック" pitchFamily="-108" charset="-128"/>
                <a:cs typeface="ＭＳ Ｐゴシック" pitchFamily="-108" charset="-128"/>
              </a:rPr>
              <a:t>In Attendance:</a:t>
            </a:r>
          </a:p>
          <a:p>
            <a:pPr eaLnBrk="1" hangingPunct="1">
              <a:spcBef>
                <a:spcPct val="0"/>
              </a:spcBef>
            </a:pPr>
            <a:r>
              <a:rPr lang="en-US" dirty="0" err="1" smtClean="0">
                <a:ea typeface="ＭＳ Ｐゴシック" pitchFamily="-108" charset="-128"/>
                <a:cs typeface="ＭＳ Ｐゴシック" pitchFamily="-108" charset="-128"/>
              </a:rPr>
              <a:t>Madie</a:t>
            </a:r>
            <a:r>
              <a:rPr lang="en-US" dirty="0" smtClean="0">
                <a:ea typeface="ＭＳ Ｐゴシック" pitchFamily="-108" charset="-128"/>
                <a:cs typeface="ＭＳ Ｐゴシック" pitchFamily="-108" charset="-128"/>
              </a:rPr>
              <a:t> Brown*</a:t>
            </a:r>
          </a:p>
          <a:p>
            <a:pPr eaLnBrk="1" hangingPunct="1">
              <a:spcBef>
                <a:spcPct val="0"/>
              </a:spcBef>
            </a:pPr>
            <a:r>
              <a:rPr lang="en-US" dirty="0" smtClean="0">
                <a:ea typeface="ＭＳ Ｐゴシック" pitchFamily="-108" charset="-128"/>
                <a:cs typeface="ＭＳ Ｐゴシック" pitchFamily="-108" charset="-128"/>
              </a:rPr>
              <a:t>Anne Pressley</a:t>
            </a:r>
            <a:endParaRPr lang="en-US" dirty="0" smtClean="0">
              <a:ea typeface="ＭＳ Ｐゴシック" pitchFamily="-108" charset="-128"/>
              <a:cs typeface="ＭＳ Ｐゴシック" pitchFamily="-108" charset="-128"/>
            </a:endParaRPr>
          </a:p>
          <a:p>
            <a:pPr eaLnBrk="1" hangingPunct="1">
              <a:spcBef>
                <a:spcPct val="0"/>
              </a:spcBef>
            </a:pPr>
            <a:r>
              <a:rPr lang="en-US" dirty="0" smtClean="0">
                <a:ea typeface="ＭＳ Ｐゴシック" pitchFamily="-108" charset="-128"/>
                <a:cs typeface="ＭＳ Ｐゴシック" pitchFamily="-108" charset="-128"/>
              </a:rPr>
              <a:t>Alice Gilchrist</a:t>
            </a:r>
          </a:p>
          <a:p>
            <a:pPr eaLnBrk="1" hangingPunct="1">
              <a:spcBef>
                <a:spcPct val="0"/>
              </a:spcBef>
            </a:pPr>
            <a:r>
              <a:rPr lang="en-US" dirty="0" smtClean="0">
                <a:ea typeface="ＭＳ Ｐゴシック" pitchFamily="-108" charset="-128"/>
                <a:cs typeface="ＭＳ Ｐゴシック" pitchFamily="-108" charset="-128"/>
              </a:rPr>
              <a:t>Sylvia Martin</a:t>
            </a:r>
            <a:endParaRPr lang="en-US" dirty="0" smtClean="0">
              <a:ea typeface="ＭＳ Ｐゴシック" pitchFamily="-108" charset="-128"/>
              <a:cs typeface="ＭＳ Ｐゴシック" pitchFamily="-108" charset="-128"/>
            </a:endParaRPr>
          </a:p>
          <a:p>
            <a:pPr eaLnBrk="1" hangingPunct="1">
              <a:spcBef>
                <a:spcPct val="0"/>
              </a:spcBef>
            </a:pPr>
            <a:r>
              <a:rPr lang="en-US" dirty="0" smtClean="0">
                <a:ea typeface="ＭＳ Ｐゴシック" pitchFamily="-108" charset="-128"/>
                <a:cs typeface="ＭＳ Ｐゴシック" pitchFamily="-108" charset="-128"/>
              </a:rPr>
              <a:t>Tom Peters</a:t>
            </a:r>
          </a:p>
          <a:p>
            <a:pPr eaLnBrk="1" hangingPunct="1">
              <a:spcBef>
                <a:spcPct val="0"/>
              </a:spcBef>
            </a:pPr>
            <a:r>
              <a:rPr lang="en-US" dirty="0" smtClean="0">
                <a:ea typeface="ＭＳ Ｐゴシック" pitchFamily="-108" charset="-128"/>
                <a:cs typeface="ＭＳ Ｐゴシック" pitchFamily="-108" charset="-128"/>
              </a:rPr>
              <a:t>Michael </a:t>
            </a:r>
            <a:r>
              <a:rPr lang="en-US" dirty="0" smtClean="0">
                <a:ea typeface="ＭＳ Ｐゴシック" pitchFamily="-108" charset="-128"/>
                <a:cs typeface="ＭＳ Ｐゴシック" pitchFamily="-108" charset="-128"/>
              </a:rPr>
              <a:t>Nelson</a:t>
            </a:r>
          </a:p>
          <a:p>
            <a:pPr eaLnBrk="1" hangingPunct="1">
              <a:spcBef>
                <a:spcPct val="0"/>
              </a:spcBef>
            </a:pPr>
            <a:r>
              <a:rPr lang="en-US" dirty="0" smtClean="0">
                <a:ea typeface="ＭＳ Ｐゴシック" pitchFamily="-108" charset="-128"/>
                <a:cs typeface="ＭＳ Ｐゴシック" pitchFamily="-108" charset="-128"/>
              </a:rPr>
              <a:t>Terry Pruitt*</a:t>
            </a:r>
          </a:p>
          <a:p>
            <a:pPr eaLnBrk="1" hangingPunct="1">
              <a:spcBef>
                <a:spcPct val="0"/>
              </a:spcBef>
            </a:pPr>
            <a:r>
              <a:rPr lang="en-US" dirty="0" smtClean="0">
                <a:ea typeface="ＭＳ Ｐゴシック" pitchFamily="-108" charset="-128"/>
                <a:cs typeface="ＭＳ Ｐゴシック" pitchFamily="-108" charset="-128"/>
              </a:rPr>
              <a:t>Angie </a:t>
            </a:r>
            <a:r>
              <a:rPr lang="en-US" dirty="0" smtClean="0">
                <a:ea typeface="ＭＳ Ｐゴシック" pitchFamily="-108" charset="-128"/>
                <a:cs typeface="ＭＳ Ｐゴシック" pitchFamily="-108" charset="-128"/>
              </a:rPr>
              <a:t>Omer</a:t>
            </a:r>
          </a:p>
          <a:p>
            <a:pPr eaLnBrk="1" hangingPunct="1">
              <a:spcBef>
                <a:spcPct val="0"/>
              </a:spcBef>
            </a:pPr>
            <a:r>
              <a:rPr lang="en-US" dirty="0" smtClean="0">
                <a:ea typeface="ＭＳ Ｐゴシック" pitchFamily="-108" charset="-128"/>
                <a:cs typeface="ＭＳ Ｐゴシック" pitchFamily="-108" charset="-128"/>
              </a:rPr>
              <a:t>Regina </a:t>
            </a:r>
            <a:r>
              <a:rPr lang="en-US" dirty="0" err="1" smtClean="0">
                <a:ea typeface="ＭＳ Ｐゴシック" pitchFamily="-108" charset="-128"/>
                <a:cs typeface="ＭＳ Ｐゴシック" pitchFamily="-108" charset="-128"/>
              </a:rPr>
              <a:t>Wragg</a:t>
            </a:r>
            <a:r>
              <a:rPr lang="en-US" dirty="0" smtClean="0">
                <a:ea typeface="ＭＳ Ｐゴシック" pitchFamily="-108" charset="-128"/>
                <a:cs typeface="ＭＳ Ｐゴシック" pitchFamily="-108" charset="-128"/>
              </a:rPr>
              <a:t>*</a:t>
            </a:r>
          </a:p>
          <a:p>
            <a:pPr eaLnBrk="1" hangingPunct="1">
              <a:spcBef>
                <a:spcPct val="0"/>
              </a:spcBef>
            </a:pPr>
            <a:r>
              <a:rPr lang="en-US" dirty="0" smtClean="0">
                <a:ea typeface="ＭＳ Ｐゴシック" pitchFamily="-108" charset="-128"/>
                <a:cs typeface="ＭＳ Ｐゴシック" pitchFamily="-108" charset="-128"/>
              </a:rPr>
              <a:t>John Tully</a:t>
            </a:r>
          </a:p>
          <a:p>
            <a:pPr eaLnBrk="1" hangingPunct="1">
              <a:spcBef>
                <a:spcPct val="0"/>
              </a:spcBef>
            </a:pPr>
            <a:r>
              <a:rPr lang="en-US" dirty="0" smtClean="0">
                <a:ea typeface="ＭＳ Ｐゴシック" pitchFamily="-108" charset="-128"/>
                <a:cs typeface="ＭＳ Ｐゴシック" pitchFamily="-108" charset="-128"/>
              </a:rPr>
              <a:t>Tracey Campbell</a:t>
            </a:r>
          </a:p>
          <a:p>
            <a:pPr eaLnBrk="1" hangingPunct="1">
              <a:spcBef>
                <a:spcPct val="0"/>
              </a:spcBef>
            </a:pPr>
            <a:r>
              <a:rPr lang="en-US" dirty="0" smtClean="0">
                <a:ea typeface="ＭＳ Ｐゴシック" pitchFamily="-108" charset="-128"/>
                <a:cs typeface="ＭＳ Ｐゴシック" pitchFamily="-108" charset="-128"/>
              </a:rPr>
              <a:t>Donna Foster*</a:t>
            </a:r>
          </a:p>
          <a:p>
            <a:pPr eaLnBrk="1" hangingPunct="1">
              <a:spcBef>
                <a:spcPct val="0"/>
              </a:spcBef>
            </a:pPr>
            <a:r>
              <a:rPr lang="en-US" dirty="0" smtClean="0">
                <a:ea typeface="ＭＳ Ｐゴシック" pitchFamily="-108" charset="-128"/>
                <a:cs typeface="ＭＳ Ｐゴシック" pitchFamily="-108" charset="-128"/>
              </a:rPr>
              <a:t>Gary </a:t>
            </a:r>
            <a:r>
              <a:rPr lang="en-US" dirty="0" err="1" smtClean="0">
                <a:ea typeface="ＭＳ Ｐゴシック" pitchFamily="-108" charset="-128"/>
                <a:cs typeface="ＭＳ Ｐゴシック" pitchFamily="-108" charset="-128"/>
              </a:rPr>
              <a:t>Senn</a:t>
            </a:r>
            <a:endParaRPr lang="en-US" dirty="0" smtClean="0">
              <a:ea typeface="ＭＳ Ｐゴシック" pitchFamily="-108" charset="-128"/>
              <a:cs typeface="ＭＳ Ｐゴシック" pitchFamily="-108" charset="-128"/>
            </a:endParaRPr>
          </a:p>
          <a:p>
            <a:pPr eaLnBrk="1" hangingPunct="1">
              <a:spcBef>
                <a:spcPct val="0"/>
              </a:spcBef>
            </a:pPr>
            <a:r>
              <a:rPr lang="en-US" dirty="0" smtClean="0">
                <a:ea typeface="ＭＳ Ｐゴシック" pitchFamily="-108" charset="-128"/>
                <a:cs typeface="ＭＳ Ｐゴシック" pitchFamily="-108" charset="-128"/>
              </a:rPr>
              <a:t>John Don</a:t>
            </a:r>
          </a:p>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r>
              <a:rPr lang="en-US" dirty="0" smtClean="0">
                <a:ea typeface="ＭＳ Ｐゴシック" pitchFamily="-108" charset="-128"/>
                <a:cs typeface="ＭＳ Ｐゴシック" pitchFamily="-108" charset="-128"/>
              </a:rPr>
              <a:t>			*denoted board member</a:t>
            </a: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2409B-4DA1-F246-BDDF-487FE5CB07C3}" type="slidenum">
              <a:rPr lang="en-US" smtClean="0">
                <a:latin typeface="Arial" pitchFamily="-108" charset="0"/>
              </a:rPr>
              <a:pPr/>
              <a:t>1</a:t>
            </a:fld>
            <a:endParaRPr lang="en-US" smtClean="0">
              <a:latin typeface="Arial" pitchFamily="-108" charset="0"/>
            </a:endParaRPr>
          </a:p>
        </p:txBody>
      </p:sp>
      <p:sp>
        <p:nvSpPr>
          <p:cNvPr id="2458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latin typeface="Arial" pitchFamily="-108" charset="0"/>
              </a:rPr>
              <a:t>SC Coalition for Mathematics &amp; Science</a:t>
            </a:r>
          </a:p>
        </p:txBody>
      </p:sp>
      <p:sp>
        <p:nvSpPr>
          <p:cNvPr id="2458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Board Meeting Notes</a:t>
            </a:r>
            <a:endParaRPr lang="en-US">
              <a:latin typeface="Arial" pitchFamily="-108" charset="0"/>
            </a:endParaRPr>
          </a:p>
        </p:txBody>
      </p:sp>
      <p:sp>
        <p:nvSpPr>
          <p:cNvPr id="24583"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latin typeface="Arial" pitchFamily="-108" charset="0"/>
              </a:rPr>
              <a:t>12/3/15</a:t>
            </a:r>
            <a:endParaRPr lang="en-US" dirty="0">
              <a:latin typeface="Arial" pitchFamily="-10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ea typeface="Arial" pitchFamily="-108" charset="0"/>
                <a:cs typeface="Arial" pitchFamily="-108" charset="0"/>
              </a:rPr>
              <a:t>We are continuing efforts to raise the </a:t>
            </a:r>
            <a:r>
              <a:rPr lang="en-US" dirty="0" smtClean="0">
                <a:ea typeface="Arial" pitchFamily="-108" charset="0"/>
                <a:cs typeface="Arial" pitchFamily="-108" charset="0"/>
              </a:rPr>
              <a:t>perception and value of STEM teaching </a:t>
            </a:r>
            <a:r>
              <a:rPr lang="en-US" dirty="0" smtClean="0">
                <a:ea typeface="Arial" pitchFamily="-108" charset="0"/>
                <a:cs typeface="Arial" pitchFamily="-108" charset="0"/>
              </a:rPr>
              <a:t>as this was the main focus area identified in our Grand Challenges Summit in October of 2017.</a:t>
            </a:r>
            <a:endParaRPr lang="en-US" dirty="0" smtClean="0">
              <a:ea typeface="Arial" pitchFamily="-108" charset="0"/>
              <a:cs typeface="Arial" pitchFamily="-108"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10</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11/13/17</a:t>
            </a:r>
            <a:endParaRPr lang="en-US" dirty="0">
              <a:latin typeface="Arial" pitchFamily="-108" charset="0"/>
            </a:endParaRPr>
          </a:p>
        </p:txBody>
      </p:sp>
      <p:sp>
        <p:nvSpPr>
          <p:cNvPr id="2867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SCCMS/S</a:t>
            </a:r>
            <a:r>
              <a:rPr lang="en-US" baseline="30000">
                <a:latin typeface="Arial" pitchFamily="-108" charset="0"/>
                <a:ea typeface="ＭＳ Ｐゴシック" pitchFamily="-108" charset="-128"/>
                <a:cs typeface="ＭＳ Ｐゴシック" pitchFamily="-108" charset="-128"/>
              </a:rPr>
              <a:t>2</a:t>
            </a:r>
            <a:r>
              <a:rPr lang="en-US">
                <a:latin typeface="Arial" pitchFamily="-108" charset="0"/>
                <a:ea typeface="ＭＳ Ｐゴシック" pitchFamily="-108" charset="-128"/>
                <a:cs typeface="ＭＳ Ｐゴシック" pitchFamily="-108" charset="-128"/>
              </a:rPr>
              <a:t>TEM Centers SC</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ea typeface="ＭＳ Ｐゴシック" pitchFamily="-108" charset="-128"/>
                <a:cs typeface="ＭＳ Ｐゴシック" pitchFamily="-108" charset="-128"/>
              </a:rPr>
              <a:t>EOC Board Meeting</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ea typeface="Arial" pitchFamily="-108" charset="0"/>
                <a:cs typeface="Arial" pitchFamily="-108" charset="0"/>
              </a:rPr>
              <a:t>Talia </a:t>
            </a:r>
            <a:r>
              <a:rPr lang="en-US" dirty="0" err="1" smtClean="0">
                <a:ea typeface="Arial" pitchFamily="-108" charset="0"/>
                <a:cs typeface="Arial" pitchFamily="-108" charset="0"/>
              </a:rPr>
              <a:t>Milgrom-Elcott</a:t>
            </a:r>
            <a:r>
              <a:rPr lang="en-US" dirty="0" smtClean="0">
                <a:ea typeface="Arial" pitchFamily="-108" charset="0"/>
                <a:cs typeface="Arial" pitchFamily="-108" charset="0"/>
              </a:rPr>
              <a:t> was a keynote speaker at our Grand Challenges Summit.  This is a summary of a recent article she wrote.  Those present engaged in discussion about relationships between these five trends.  Connections to current SC education reform efforts were also made.</a:t>
            </a:r>
          </a:p>
          <a:p>
            <a:endParaRPr lang="en-US" dirty="0">
              <a:ea typeface="Arial" pitchFamily="-108" charset="0"/>
              <a:cs typeface="Arial" pitchFamily="-108" charset="0"/>
            </a:endParaRPr>
          </a:p>
          <a:p>
            <a:r>
              <a:rPr lang="en-US" dirty="0" smtClean="0">
                <a:ea typeface="Arial" pitchFamily="-108" charset="0"/>
                <a:cs typeface="Arial" pitchFamily="-108" charset="0"/>
              </a:rPr>
              <a:t>There was much discussion around the idea of a “whole child approach”.</a:t>
            </a:r>
            <a:endParaRPr lang="en-US" dirty="0" smtClean="0">
              <a:ea typeface="Arial" pitchFamily="-108" charset="0"/>
              <a:cs typeface="Arial" pitchFamily="-108"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11</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2/19/15</a:t>
            </a:r>
            <a:endParaRPr lang="en-US" dirty="0">
              <a:latin typeface="Arial" pitchFamily="-108" charset="0"/>
            </a:endParaRPr>
          </a:p>
        </p:txBody>
      </p:sp>
      <p:sp>
        <p:nvSpPr>
          <p:cNvPr id="2867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SCCMS/S</a:t>
            </a:r>
            <a:r>
              <a:rPr lang="en-US" baseline="30000">
                <a:latin typeface="Arial" pitchFamily="-108" charset="0"/>
                <a:ea typeface="ＭＳ Ｐゴシック" pitchFamily="-108" charset="-128"/>
                <a:cs typeface="ＭＳ Ｐゴシック" pitchFamily="-108" charset="-128"/>
              </a:rPr>
              <a:t>2</a:t>
            </a:r>
            <a:r>
              <a:rPr lang="en-US">
                <a:latin typeface="Arial" pitchFamily="-108" charset="0"/>
                <a:ea typeface="ＭＳ Ｐゴシック" pitchFamily="-108" charset="-128"/>
                <a:cs typeface="ＭＳ Ｐゴシック" pitchFamily="-108" charset="-128"/>
              </a:rPr>
              <a:t>TEM Centers SC</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latin typeface="Arial" pitchFamily="-108" charset="0"/>
                <a:ea typeface="ＭＳ Ｐゴシック" pitchFamily="-108" charset="-128"/>
                <a:cs typeface="ＭＳ Ｐゴシック" pitchFamily="-108" charset="-128"/>
              </a:rPr>
              <a:t>Board Meeting Notes</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working with the SC </a:t>
            </a:r>
            <a:r>
              <a:rPr lang="en-US" dirty="0" smtClean="0"/>
              <a:t>Department </a:t>
            </a:r>
            <a:r>
              <a:rPr lang="en-US" dirty="0" smtClean="0"/>
              <a:t>of Commerce to create a definition of STEM Education and STEM Teaching and to develop a set of indicators to track STEM progress in our state.  Note that the placeholder name “report card” did not receive a warm welcome.  Profile seems to work</a:t>
            </a:r>
            <a:r>
              <a:rPr lang="en-US" dirty="0" smtClean="0"/>
              <a:t>.</a:t>
            </a:r>
          </a:p>
          <a:p>
            <a:r>
              <a:rPr lang="en-US" dirty="0" smtClean="0"/>
              <a:t>No release date has been determined as of yet.</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12</a:t>
            </a:fld>
            <a:endParaRPr lang="en-US"/>
          </a:p>
        </p:txBody>
      </p:sp>
    </p:spTree>
    <p:extLst>
      <p:ext uri="{BB962C8B-B14F-4D97-AF65-F5344CB8AC3E}">
        <p14:creationId xmlns:p14="http://schemas.microsoft.com/office/powerpoint/2010/main" val="93355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ea typeface="Arial" pitchFamily="-108" charset="0"/>
                <a:cs typeface="Arial" pitchFamily="-108" charset="0"/>
              </a:rPr>
              <a:t>We continue the process of formalizing a partnership with STEM Premier (now known as </a:t>
            </a:r>
            <a:r>
              <a:rPr lang="en-US" dirty="0" err="1" smtClean="0">
                <a:ea typeface="Arial" pitchFamily="-108" charset="0"/>
                <a:cs typeface="Arial" pitchFamily="-108" charset="0"/>
              </a:rPr>
              <a:t>Tallo</a:t>
            </a:r>
            <a:r>
              <a:rPr lang="en-US" dirty="0" smtClean="0">
                <a:ea typeface="Arial" pitchFamily="-108" charset="0"/>
                <a:cs typeface="Arial" pitchFamily="-108" charset="0"/>
              </a:rPr>
              <a:t>) to create an educator version of the platform.  Given the name change also represents a change in focus from STEM to a broader range of talents, who knows?</a:t>
            </a:r>
            <a:endParaRPr lang="en-US" dirty="0" smtClean="0">
              <a:ea typeface="Arial" pitchFamily="-108" charset="0"/>
              <a:cs typeface="Arial" pitchFamily="-108"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13</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11/13/17</a:t>
            </a:r>
            <a:endParaRPr lang="en-US" dirty="0">
              <a:latin typeface="Arial" pitchFamily="-108" charset="0"/>
            </a:endParaRPr>
          </a:p>
        </p:txBody>
      </p:sp>
      <p:sp>
        <p:nvSpPr>
          <p:cNvPr id="2867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SCCMS/S</a:t>
            </a:r>
            <a:r>
              <a:rPr lang="en-US" baseline="30000">
                <a:latin typeface="Arial" pitchFamily="-108" charset="0"/>
                <a:ea typeface="ＭＳ Ｐゴシック" pitchFamily="-108" charset="-128"/>
                <a:cs typeface="ＭＳ Ｐゴシック" pitchFamily="-108" charset="-128"/>
              </a:rPr>
              <a:t>2</a:t>
            </a:r>
            <a:r>
              <a:rPr lang="en-US">
                <a:latin typeface="Arial" pitchFamily="-108" charset="0"/>
                <a:ea typeface="ＭＳ Ｐゴシック" pitchFamily="-108" charset="-128"/>
                <a:cs typeface="ＭＳ Ｐゴシック" pitchFamily="-108" charset="-128"/>
              </a:rPr>
              <a:t>TEM Centers SC</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ea typeface="ＭＳ Ｐゴシック" pitchFamily="-108" charset="-128"/>
                <a:cs typeface="ＭＳ Ｐゴシック" pitchFamily="-108" charset="-128"/>
              </a:rPr>
              <a:t>EOC Board Meeting</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received around 150 nominations for our first ever award.  The winners will be announced at STEM Education day at the State Capitol on April 9</a:t>
            </a:r>
            <a:r>
              <a:rPr lang="en-US" baseline="30000" dirty="0" smtClean="0"/>
              <a:t>th</a:t>
            </a:r>
            <a:r>
              <a:rPr lang="en-US" dirty="0" smtClean="0"/>
              <a:t>.</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14</a:t>
            </a:fld>
            <a:endParaRPr lang="en-US"/>
          </a:p>
        </p:txBody>
      </p:sp>
    </p:spTree>
    <p:extLst>
      <p:ext uri="{BB962C8B-B14F-4D97-AF65-F5344CB8AC3E}">
        <p14:creationId xmlns:p14="http://schemas.microsoft.com/office/powerpoint/2010/main" val="93355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SCCMS is applying </a:t>
            </a:r>
            <a:r>
              <a:rPr lang="en-US" sz="1200" dirty="0" smtClean="0"/>
              <a:t>as a state for STEM Ecosystem recognition</a:t>
            </a:r>
            <a:r>
              <a:rPr lang="en-US" sz="1200" dirty="0" smtClean="0"/>
              <a:t>.  The application is due on </a:t>
            </a:r>
            <a:r>
              <a:rPr lang="en-US" dirty="0"/>
              <a:t>F</a:t>
            </a:r>
            <a:r>
              <a:rPr lang="en-US" sz="1200" dirty="0" smtClean="0"/>
              <a:t>ebruary 28</a:t>
            </a:r>
            <a:r>
              <a:rPr lang="en-US" sz="1200" baseline="30000" dirty="0" smtClean="0"/>
              <a:t>th</a:t>
            </a:r>
            <a:r>
              <a:rPr lang="en-US" sz="1200" dirty="0" smtClean="0"/>
              <a:t>.  Ideally, we will know whether we have been accepted before STEM Education Day.  Wish us luck and send in letters if we asked you to.</a:t>
            </a:r>
            <a:endParaRPr lang="en-US" sz="1200" dirty="0" smtClean="0"/>
          </a:p>
          <a:p>
            <a:endParaRPr lang="en-US" dirty="0"/>
          </a:p>
          <a:p>
            <a:r>
              <a:rPr lang="en-US" sz="1200" dirty="0" smtClean="0"/>
              <a:t>STEM Learning Ecosystems provide the architecture for cross-sector learning, offering all young people access to STEM-rich learning environments so they can develop important skills and engagement in science, technology, engineering and math throughout preK-16.</a:t>
            </a:r>
          </a:p>
          <a:p>
            <a:endParaRPr lang="en-US" sz="1200" dirty="0" smtClean="0"/>
          </a:p>
          <a:p>
            <a:r>
              <a:rPr lang="en-US" sz="1200" dirty="0" smtClean="0"/>
              <a:t>Strong STEM Learning Ecosystems feature dynamic collaborations among schools, out-of-school time programs, STEM expert institutions (such as museums, science centers, institutions of higher education and STEM professional associations), the private sector, community-based organizations, youth and families.</a:t>
            </a:r>
          </a:p>
          <a:p>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15</a:t>
            </a:fld>
            <a:endParaRPr lang="en-US"/>
          </a:p>
        </p:txBody>
      </p:sp>
    </p:spTree>
    <p:extLst>
      <p:ext uri="{BB962C8B-B14F-4D97-AF65-F5344CB8AC3E}">
        <p14:creationId xmlns:p14="http://schemas.microsoft.com/office/powerpoint/2010/main" val="352421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Meeting participants read these articles about STEM ecosystems and then responded to the questions on the next slide.</a:t>
            </a:r>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16</a:t>
            </a:fld>
            <a:endParaRPr lang="en-US"/>
          </a:p>
        </p:txBody>
      </p:sp>
    </p:spTree>
    <p:extLst>
      <p:ext uri="{BB962C8B-B14F-4D97-AF65-F5344CB8AC3E}">
        <p14:creationId xmlns:p14="http://schemas.microsoft.com/office/powerpoint/2010/main" val="4050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from the participants:</a:t>
            </a:r>
          </a:p>
          <a:p>
            <a:r>
              <a:rPr lang="en-US" u="sng" dirty="0" smtClean="0"/>
              <a:t>General STEM</a:t>
            </a:r>
          </a:p>
          <a:p>
            <a:r>
              <a:rPr lang="en-US" dirty="0" smtClean="0"/>
              <a:t>Why are only 20% prepared in STEM?  What is the measure and is it valid?</a:t>
            </a:r>
          </a:p>
          <a:p>
            <a:r>
              <a:rPr lang="en-US" dirty="0" smtClean="0"/>
              <a:t>Who is it that excels in STEM?</a:t>
            </a:r>
          </a:p>
          <a:p>
            <a:r>
              <a:rPr lang="en-US" dirty="0" smtClean="0"/>
              <a:t>What happens to STEM if the Federal Government gets too involved (</a:t>
            </a:r>
            <a:r>
              <a:rPr lang="en-US" dirty="0" err="1" smtClean="0"/>
              <a:t>ie</a:t>
            </a:r>
            <a:r>
              <a:rPr lang="en-US" dirty="0" smtClean="0"/>
              <a:t> Common Core)?</a:t>
            </a:r>
            <a:endParaRPr lang="en-US" dirty="0" smtClean="0"/>
          </a:p>
          <a:p>
            <a:endParaRPr lang="en-US" dirty="0"/>
          </a:p>
          <a:p>
            <a:r>
              <a:rPr lang="en-US" u="sng" dirty="0" smtClean="0"/>
              <a:t>Ecosystems Initiative</a:t>
            </a:r>
          </a:p>
          <a:p>
            <a:r>
              <a:rPr lang="en-US" dirty="0" smtClean="0"/>
              <a:t>What is the funding model?</a:t>
            </a:r>
          </a:p>
          <a:p>
            <a:r>
              <a:rPr lang="en-US" dirty="0" smtClean="0"/>
              <a:t>What is the vehicle for sharing?</a:t>
            </a:r>
          </a:p>
          <a:p>
            <a:r>
              <a:rPr lang="en-US" dirty="0" smtClean="0"/>
              <a:t>What are our obligations?</a:t>
            </a:r>
          </a:p>
          <a:p>
            <a:r>
              <a:rPr lang="en-US" dirty="0" smtClean="0"/>
              <a:t>What does a culture of collaboration look like?</a:t>
            </a:r>
          </a:p>
          <a:p>
            <a:r>
              <a:rPr lang="en-US" dirty="0" smtClean="0"/>
              <a:t>How does peer to peer sharing work?</a:t>
            </a:r>
          </a:p>
          <a:p>
            <a:endParaRPr lang="en-US" dirty="0"/>
          </a:p>
        </p:txBody>
      </p:sp>
      <p:sp>
        <p:nvSpPr>
          <p:cNvPr id="4" name="Slide Number Placeholder 3"/>
          <p:cNvSpPr>
            <a:spLocks noGrp="1"/>
          </p:cNvSpPr>
          <p:nvPr>
            <p:ph type="sldNum" sz="quarter" idx="10"/>
          </p:nvPr>
        </p:nvSpPr>
        <p:spPr/>
        <p:txBody>
          <a:bodyPr/>
          <a:lstStyle/>
          <a:p>
            <a:fld id="{A24B9536-41B6-4443-9326-BD8B41EA3355}" type="slidenum">
              <a:rPr lang="en-US" smtClean="0"/>
              <a:pPr/>
              <a:t>17</a:t>
            </a:fld>
            <a:endParaRPr lang="en-US"/>
          </a:p>
        </p:txBody>
      </p:sp>
    </p:spTree>
    <p:extLst>
      <p:ext uri="{BB962C8B-B14F-4D97-AF65-F5344CB8AC3E}">
        <p14:creationId xmlns:p14="http://schemas.microsoft.com/office/powerpoint/2010/main" val="1171786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18</a:t>
            </a:fld>
            <a:endParaRPr lang="en-US"/>
          </a:p>
        </p:txBody>
      </p:sp>
    </p:spTree>
    <p:extLst>
      <p:ext uri="{BB962C8B-B14F-4D97-AF65-F5344CB8AC3E}">
        <p14:creationId xmlns:p14="http://schemas.microsoft.com/office/powerpoint/2010/main" val="138609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WIGs developed by our Executive Committee to guide our efforts over the next 2 years.  Note that these WIGs recognize the essential dilemma of a service organization that relies primarily on external sources for funding.  We must serve to be worthy of funding, and be funded in order to serve.</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19</a:t>
            </a:fld>
            <a:endParaRPr lang="en-US"/>
          </a:p>
        </p:txBody>
      </p:sp>
    </p:spTree>
    <p:extLst>
      <p:ext uri="{BB962C8B-B14F-4D97-AF65-F5344CB8AC3E}">
        <p14:creationId xmlns:p14="http://schemas.microsoft.com/office/powerpoint/2010/main" val="382526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108" charset="-128"/>
                <a:cs typeface="ＭＳ Ｐゴシック" pitchFamily="-108" charset="-128"/>
              </a:rPr>
              <a:t>This was our agenda. We sort of stuck to it and finished </a:t>
            </a:r>
            <a:r>
              <a:rPr lang="en-US" dirty="0" smtClean="0">
                <a:ea typeface="ＭＳ Ｐゴシック" pitchFamily="-108" charset="-128"/>
                <a:cs typeface="ＭＳ Ｐゴシック" pitchFamily="-108" charset="-128"/>
              </a:rPr>
              <a:t>on time</a:t>
            </a:r>
            <a:r>
              <a:rPr lang="en-US" dirty="0" smtClean="0">
                <a:ea typeface="ＭＳ Ｐゴシック" pitchFamily="-108" charset="-128"/>
                <a:cs typeface="ＭＳ Ｐゴシック" pitchFamily="-108" charset="-128"/>
              </a:rPr>
              <a:t>.</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A3E714-23CB-8B44-9689-5B4CC27A3712}" type="slidenum">
              <a:rPr lang="en-US" smtClean="0">
                <a:latin typeface="Arial" pitchFamily="-108" charset="0"/>
              </a:rPr>
              <a:pPr/>
              <a:t>2</a:t>
            </a:fld>
            <a:endParaRPr lang="en-US" smtClean="0">
              <a:latin typeface="Arial" pitchFamily="-108" charset="0"/>
            </a:endParaRPr>
          </a:p>
        </p:txBody>
      </p:sp>
      <p:sp>
        <p:nvSpPr>
          <p:cNvPr id="2662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latin typeface="Arial" pitchFamily="-108" charset="0"/>
              </a:rPr>
              <a:t>SC Coalition for Mathematics &amp; Science</a:t>
            </a:r>
          </a:p>
        </p:txBody>
      </p:sp>
      <p:sp>
        <p:nvSpPr>
          <p:cNvPr id="26630"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Board Meeting Notes</a:t>
            </a:r>
            <a:endParaRPr lang="en-US">
              <a:latin typeface="Arial" pitchFamily="-108" charset="0"/>
            </a:endParaRPr>
          </a:p>
        </p:txBody>
      </p:sp>
      <p:sp>
        <p:nvSpPr>
          <p:cNvPr id="26631"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2/19/15</a:t>
            </a:r>
            <a:endParaRPr lang="en-US" dirty="0">
              <a:latin typeface="Arial" pitchFamily="-10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SCCMS/</a:t>
            </a:r>
            <a:r>
              <a:rPr lang="en-US" dirty="0"/>
              <a:t>S</a:t>
            </a:r>
            <a:r>
              <a:rPr lang="en-US" baseline="30000" dirty="0"/>
              <a:t>2</a:t>
            </a:r>
            <a:r>
              <a:rPr lang="en-US" dirty="0"/>
              <a:t>TEM Center </a:t>
            </a:r>
            <a:r>
              <a:rPr lang="en-US" dirty="0" smtClean="0"/>
              <a:t>SC provide assistance in two NFS funded STEM Education grants at Clemson University.</a:t>
            </a:r>
          </a:p>
          <a:p>
            <a:endParaRPr lang="en-US" dirty="0"/>
          </a:p>
          <a:p>
            <a:r>
              <a:rPr lang="en-US" dirty="0" smtClean="0"/>
              <a:t>Boeing has funded a </a:t>
            </a:r>
            <a:r>
              <a:rPr lang="en-US" dirty="0"/>
              <a:t>SCCMS/S</a:t>
            </a:r>
            <a:r>
              <a:rPr lang="en-US" baseline="30000" dirty="0"/>
              <a:t>2</a:t>
            </a:r>
            <a:r>
              <a:rPr lang="en-US" dirty="0"/>
              <a:t>TEM Center SC </a:t>
            </a:r>
            <a:r>
              <a:rPr lang="en-US" dirty="0" smtClean="0"/>
              <a:t>pilot program for computational literacy instruction in middle grades classrooms.</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20</a:t>
            </a:fld>
            <a:endParaRPr lang="en-US"/>
          </a:p>
        </p:txBody>
      </p:sp>
    </p:spTree>
    <p:extLst>
      <p:ext uri="{BB962C8B-B14F-4D97-AF65-F5344CB8AC3E}">
        <p14:creationId xmlns:p14="http://schemas.microsoft.com/office/powerpoint/2010/main" val="352421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two of our newest collaborations:</a:t>
            </a:r>
          </a:p>
          <a:p>
            <a:r>
              <a:rPr lang="en-US" dirty="0" smtClean="0"/>
              <a:t>SCCMS/S2TEM centers SC is the official SC training organization for </a:t>
            </a:r>
            <a:r>
              <a:rPr lang="en-US" dirty="0" err="1" smtClean="0"/>
              <a:t>Makey</a:t>
            </a:r>
            <a:r>
              <a:rPr lang="en-US" dirty="0" smtClean="0"/>
              <a:t> </a:t>
            </a:r>
            <a:r>
              <a:rPr lang="en-US" dirty="0" err="1" smtClean="0"/>
              <a:t>Makey</a:t>
            </a:r>
            <a:r>
              <a:rPr lang="en-US" dirty="0" smtClean="0"/>
              <a:t>.</a:t>
            </a:r>
          </a:p>
          <a:p>
            <a:r>
              <a:rPr lang="en-US" dirty="0" err="1" smtClean="0"/>
              <a:t>AdvancED</a:t>
            </a:r>
            <a:r>
              <a:rPr lang="en-US" dirty="0" smtClean="0"/>
              <a:t> Collaboration:</a:t>
            </a:r>
          </a:p>
          <a:p>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21</a:t>
            </a:fld>
            <a:endParaRPr lang="en-US"/>
          </a:p>
        </p:txBody>
      </p:sp>
      <p:pic>
        <p:nvPicPr>
          <p:cNvPr id="8" name="Picture 7"/>
          <p:cNvPicPr>
            <a:picLocks noChangeAspect="1"/>
          </p:cNvPicPr>
          <p:nvPr/>
        </p:nvPicPr>
        <p:blipFill>
          <a:blip r:embed="rId3"/>
          <a:stretch>
            <a:fillRect/>
          </a:stretch>
        </p:blipFill>
        <p:spPr>
          <a:xfrm>
            <a:off x="990600" y="5216800"/>
            <a:ext cx="4038600" cy="2250800"/>
          </a:xfrm>
          <a:prstGeom prst="rect">
            <a:avLst/>
          </a:prstGeom>
        </p:spPr>
      </p:pic>
    </p:spTree>
    <p:extLst>
      <p:ext uri="{BB962C8B-B14F-4D97-AF65-F5344CB8AC3E}">
        <p14:creationId xmlns:p14="http://schemas.microsoft.com/office/powerpoint/2010/main" val="2024672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new research project beginning in February of 2019.</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22</a:t>
            </a:fld>
            <a:endParaRPr lang="en-US"/>
          </a:p>
        </p:txBody>
      </p:sp>
    </p:spTree>
    <p:extLst>
      <p:ext uri="{BB962C8B-B14F-4D97-AF65-F5344CB8AC3E}">
        <p14:creationId xmlns:p14="http://schemas.microsoft.com/office/powerpoint/2010/main" val="933558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SCCMS is revamping its social media presence</a:t>
            </a:r>
            <a:r>
              <a:rPr lang="is-IS" dirty="0" smtClean="0"/>
              <a:t>…and yes...I must learn to tweet.</a:t>
            </a:r>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23</a:t>
            </a:fld>
            <a:endParaRPr lang="en-US"/>
          </a:p>
        </p:txBody>
      </p:sp>
    </p:spTree>
    <p:extLst>
      <p:ext uri="{BB962C8B-B14F-4D97-AF65-F5344CB8AC3E}">
        <p14:creationId xmlns:p14="http://schemas.microsoft.com/office/powerpoint/2010/main" val="2482040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shared our thoughts on STEM related aspects of the current Education reform legislation.  Dialog was robust and extended beyond the </a:t>
            </a:r>
            <a:r>
              <a:rPr lang="en-US" dirty="0" err="1" smtClean="0"/>
              <a:t>secitions</a:t>
            </a:r>
            <a:r>
              <a:rPr lang="en-US" dirty="0" smtClean="0"/>
              <a:t> I identified on this slide.</a:t>
            </a:r>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24</a:t>
            </a:fld>
            <a:endParaRPr lang="en-US"/>
          </a:p>
        </p:txBody>
      </p:sp>
    </p:spTree>
    <p:extLst>
      <p:ext uri="{BB962C8B-B14F-4D97-AF65-F5344CB8AC3E}">
        <p14:creationId xmlns:p14="http://schemas.microsoft.com/office/powerpoint/2010/main" val="951426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dirty="0" smtClean="0"/>
              <a:t>are people who need to know </a:t>
            </a:r>
            <a:r>
              <a:rPr lang="en-US" dirty="0" smtClean="0"/>
              <a:t>your thoughts about education reform.</a:t>
            </a:r>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25</a:t>
            </a:fld>
            <a:endParaRPr lang="en-US"/>
          </a:p>
        </p:txBody>
      </p:sp>
    </p:spTree>
    <p:extLst>
      <p:ext uri="{BB962C8B-B14F-4D97-AF65-F5344CB8AC3E}">
        <p14:creationId xmlns:p14="http://schemas.microsoft.com/office/powerpoint/2010/main" val="214254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people who need to know your thoughts about education reform.</a:t>
            </a:r>
          </a:p>
          <a:p>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26</a:t>
            </a:fld>
            <a:endParaRPr lang="en-US"/>
          </a:p>
        </p:txBody>
      </p:sp>
    </p:spTree>
    <p:extLst>
      <p:ext uri="{BB962C8B-B14F-4D97-AF65-F5344CB8AC3E}">
        <p14:creationId xmlns:p14="http://schemas.microsoft.com/office/powerpoint/2010/main" val="749090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initiative we are still trying to launch.  We have tentative approval from EOC</a:t>
            </a:r>
            <a:r>
              <a:rPr lang="is-IS" dirty="0" smtClean="0"/>
              <a:t>…IF...there are sufficient EIA funds available.</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27</a:t>
            </a:fld>
            <a:endParaRPr lang="en-US"/>
          </a:p>
        </p:txBody>
      </p:sp>
    </p:spTree>
    <p:extLst>
      <p:ext uri="{BB962C8B-B14F-4D97-AF65-F5344CB8AC3E}">
        <p14:creationId xmlns:p14="http://schemas.microsoft.com/office/powerpoint/2010/main" val="933558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ea typeface="Arial" pitchFamily="-108" charset="0"/>
                <a:cs typeface="Arial" pitchFamily="-108" charset="0"/>
              </a:rPr>
              <a:t>We have a few SCCMS Advisory Board openings to fill.  Interested???</a:t>
            </a:r>
            <a:endParaRPr lang="en-US" dirty="0" smtClean="0">
              <a:ea typeface="Arial" pitchFamily="-108" charset="0"/>
              <a:cs typeface="Arial" pitchFamily="-108"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28</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2/19/15</a:t>
            </a:r>
            <a:endParaRPr lang="en-US" dirty="0">
              <a:latin typeface="Arial" pitchFamily="-108" charset="0"/>
            </a:endParaRPr>
          </a:p>
        </p:txBody>
      </p:sp>
      <p:sp>
        <p:nvSpPr>
          <p:cNvPr id="2867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SCCMS/S</a:t>
            </a:r>
            <a:r>
              <a:rPr lang="en-US" baseline="30000">
                <a:latin typeface="Arial" pitchFamily="-108" charset="0"/>
                <a:ea typeface="ＭＳ Ｐゴシック" pitchFamily="-108" charset="-128"/>
                <a:cs typeface="ＭＳ Ｐゴシック" pitchFamily="-108" charset="-128"/>
              </a:rPr>
              <a:t>2</a:t>
            </a:r>
            <a:r>
              <a:rPr lang="en-US">
                <a:latin typeface="Arial" pitchFamily="-108" charset="0"/>
                <a:ea typeface="ＭＳ Ｐゴシック" pitchFamily="-108" charset="-128"/>
                <a:cs typeface="ＭＳ Ｐゴシック" pitchFamily="-108" charset="-128"/>
              </a:rPr>
              <a:t>TEM Centers SC</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latin typeface="Arial" pitchFamily="-108" charset="0"/>
                <a:ea typeface="ＭＳ Ｐゴシック" pitchFamily="-108" charset="-128"/>
                <a:cs typeface="ＭＳ Ｐゴシック" pitchFamily="-108" charset="-128"/>
              </a:rPr>
              <a:t>Board Meeting Notes</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 Carolina, unlike many other states, has no official STEM plan.  We do have a vision for what graduates of SC schools should know, be able to do and value.  This profile has been widely accepted by K-12 schools and business industry.  Out of school time learning centers and STEM institutions like colleges and universities are likely to be less aware and active in pursing action toward this end.</a:t>
            </a:r>
          </a:p>
          <a:p>
            <a:endParaRPr lang="en-US" dirty="0"/>
          </a:p>
          <a:p>
            <a:r>
              <a:rPr lang="en-US" dirty="0" smtClean="0"/>
              <a:t>Learn more about the SC Council on Competitiveness and transform SC at:</a:t>
            </a:r>
          </a:p>
          <a:p>
            <a:endParaRPr lang="en-US" dirty="0"/>
          </a:p>
          <a:p>
            <a:r>
              <a:rPr lang="en-US" dirty="0">
                <a:hlinkClick r:id="rId3"/>
              </a:rPr>
              <a:t>http://sccompetes.org/transformsc</a:t>
            </a:r>
            <a:r>
              <a:rPr lang="en-US" dirty="0" smtClean="0">
                <a:hlinkClick r:id="rId3"/>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D098E35B-0924-4EE6-A766-B51006C8832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1303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ea typeface="Arial" pitchFamily="-108" charset="0"/>
                <a:cs typeface="Arial" pitchFamily="-108" charset="0"/>
              </a:rPr>
              <a:t>Sylvia Martin, Education &amp; </a:t>
            </a:r>
            <a:r>
              <a:rPr lang="en-US" dirty="0" smtClean="0">
                <a:ea typeface="Arial" pitchFamily="-108" charset="0"/>
                <a:cs typeface="Arial" pitchFamily="-108" charset="0"/>
              </a:rPr>
              <a:t>Outreach at the Arts Center of Greenwood and Alice Gilchrist, S2TEM Centers SC Regional Coordinator gave us information about the upcoming </a:t>
            </a:r>
            <a:r>
              <a:rPr lang="en-US" dirty="0" err="1" smtClean="0">
                <a:ea typeface="Arial" pitchFamily="-108" charset="0"/>
                <a:cs typeface="Arial" pitchFamily="-108" charset="0"/>
              </a:rPr>
              <a:t>iMAGINE</a:t>
            </a:r>
            <a:r>
              <a:rPr lang="en-US" dirty="0" smtClean="0">
                <a:ea typeface="Arial" pitchFamily="-108" charset="0"/>
                <a:cs typeface="Arial" pitchFamily="-108" charset="0"/>
              </a:rPr>
              <a:t> STEAM Festival (March 16</a:t>
            </a:r>
            <a:r>
              <a:rPr lang="en-US" baseline="30000" dirty="0" smtClean="0">
                <a:ea typeface="Arial" pitchFamily="-108" charset="0"/>
                <a:cs typeface="Arial" pitchFamily="-108" charset="0"/>
              </a:rPr>
              <a:t>th</a:t>
            </a:r>
            <a:r>
              <a:rPr lang="en-US" dirty="0" smtClean="0">
                <a:ea typeface="Arial" pitchFamily="-108" charset="0"/>
                <a:cs typeface="Arial" pitchFamily="-108" charset="0"/>
              </a:rPr>
              <a:t>) in uptown Greenwood.</a:t>
            </a:r>
          </a:p>
          <a:p>
            <a:r>
              <a:rPr lang="en-US" dirty="0">
                <a:ea typeface="Arial" pitchFamily="-108" charset="0"/>
                <a:cs typeface="Arial" pitchFamily="-108" charset="0"/>
              </a:rPr>
              <a:t>Thanks </a:t>
            </a:r>
            <a:r>
              <a:rPr lang="en-US" dirty="0" smtClean="0">
                <a:ea typeface="Arial" pitchFamily="-108" charset="0"/>
                <a:cs typeface="Arial" pitchFamily="-108" charset="0"/>
              </a:rPr>
              <a:t>Sylvia and </a:t>
            </a:r>
            <a:r>
              <a:rPr lang="en-US" dirty="0">
                <a:ea typeface="Arial" pitchFamily="-108" charset="0"/>
                <a:cs typeface="Arial" pitchFamily="-108" charset="0"/>
              </a:rPr>
              <a:t>A</a:t>
            </a:r>
            <a:r>
              <a:rPr lang="en-US" dirty="0" smtClean="0">
                <a:ea typeface="Arial" pitchFamily="-108" charset="0"/>
                <a:cs typeface="Arial" pitchFamily="-108" charset="0"/>
              </a:rPr>
              <a:t>lice </a:t>
            </a:r>
            <a:r>
              <a:rPr lang="en-US" dirty="0">
                <a:ea typeface="Arial" pitchFamily="-108" charset="0"/>
                <a:cs typeface="Arial" pitchFamily="-108" charset="0"/>
              </a:rPr>
              <a:t>for arranging the meeting to be at </a:t>
            </a:r>
            <a:r>
              <a:rPr lang="en-US" dirty="0" smtClean="0">
                <a:ea typeface="Arial" pitchFamily="-108" charset="0"/>
                <a:cs typeface="Arial" pitchFamily="-108" charset="0"/>
              </a:rPr>
              <a:t>the Arts Center.</a:t>
            </a:r>
            <a:endParaRPr lang="en-US" dirty="0">
              <a:ea typeface="Arial" pitchFamily="-108" charset="0"/>
              <a:cs typeface="Arial" pitchFamily="-108" charset="0"/>
            </a:endParaRPr>
          </a:p>
          <a:p>
            <a:endParaRPr lang="en-US" dirty="0" smtClean="0">
              <a:ea typeface="Arial" pitchFamily="-108" charset="0"/>
              <a:cs typeface="Arial" pitchFamily="-108"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3</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2/19/15</a:t>
            </a:r>
            <a:endParaRPr lang="en-US" dirty="0">
              <a:latin typeface="Arial" pitchFamily="-108" charset="0"/>
            </a:endParaRPr>
          </a:p>
        </p:txBody>
      </p:sp>
      <p:sp>
        <p:nvSpPr>
          <p:cNvPr id="2867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SCCMS/S</a:t>
            </a:r>
            <a:r>
              <a:rPr lang="en-US" baseline="30000">
                <a:latin typeface="Arial" pitchFamily="-108" charset="0"/>
                <a:ea typeface="ＭＳ Ｐゴシック" pitchFamily="-108" charset="-128"/>
                <a:cs typeface="ＭＳ Ｐゴシック" pitchFamily="-108" charset="-128"/>
              </a:rPr>
              <a:t>2</a:t>
            </a:r>
            <a:r>
              <a:rPr lang="en-US">
                <a:latin typeface="Arial" pitchFamily="-108" charset="0"/>
                <a:ea typeface="ＭＳ Ｐゴシック" pitchFamily="-108" charset="-128"/>
                <a:cs typeface="ＭＳ Ｐゴシック" pitchFamily="-108" charset="-128"/>
              </a:rPr>
              <a:t>TEM Centers SC</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latin typeface="Arial" pitchFamily="-108" charset="0"/>
                <a:ea typeface="ＭＳ Ｐゴシック" pitchFamily="-108" charset="-128"/>
                <a:cs typeface="ＭＳ Ｐゴシック" pitchFamily="-108" charset="-128"/>
              </a:rPr>
              <a:t>Board Meeting Notes</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a:p>
            <a:pPr eaLnBrk="1" hangingPunct="1">
              <a:spcBef>
                <a:spcPct val="0"/>
              </a:spcBef>
            </a:pPr>
            <a:endParaRPr lang="en-US" dirty="0" smtClean="0">
              <a:ea typeface="ＭＳ Ｐゴシック" pitchFamily="-108" charset="-128"/>
              <a:cs typeface="ＭＳ Ｐゴシック" pitchFamily="-108" charset="-128"/>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2409B-4DA1-F246-BDDF-487FE5CB07C3}" type="slidenum">
              <a:rPr lang="en-US" smtClean="0">
                <a:latin typeface="Arial" pitchFamily="-108" charset="0"/>
              </a:rPr>
              <a:pPr/>
              <a:t>30</a:t>
            </a:fld>
            <a:endParaRPr lang="en-US" smtClean="0">
              <a:latin typeface="Arial" pitchFamily="-108" charset="0"/>
            </a:endParaRPr>
          </a:p>
        </p:txBody>
      </p:sp>
      <p:sp>
        <p:nvSpPr>
          <p:cNvPr id="2458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latin typeface="Arial" pitchFamily="-108" charset="0"/>
              </a:rPr>
              <a:t>SC Coalition for Mathematics &amp; Science</a:t>
            </a:r>
          </a:p>
        </p:txBody>
      </p:sp>
      <p:sp>
        <p:nvSpPr>
          <p:cNvPr id="2458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Board Meeting Notes</a:t>
            </a:r>
            <a:endParaRPr lang="en-US">
              <a:latin typeface="Arial" pitchFamily="-108" charset="0"/>
            </a:endParaRPr>
          </a:p>
        </p:txBody>
      </p:sp>
      <p:sp>
        <p:nvSpPr>
          <p:cNvPr id="24583"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12/3/13</a:t>
            </a:r>
            <a:endParaRPr lang="en-US">
              <a:latin typeface="Arial" pitchFamily="-10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ea typeface="Arial" pitchFamily="-108" charset="0"/>
                <a:cs typeface="Arial" pitchFamily="-108" charset="0"/>
              </a:rPr>
              <a:t>Terry Pruitt</a:t>
            </a:r>
            <a:r>
              <a:rPr lang="en-US" dirty="0"/>
              <a:t> </a:t>
            </a:r>
            <a:r>
              <a:rPr lang="en-US" dirty="0" smtClean="0"/>
              <a:t>w</a:t>
            </a:r>
            <a:r>
              <a:rPr lang="en-US" dirty="0" smtClean="0">
                <a:ea typeface="Arial" pitchFamily="-108" charset="0"/>
                <a:cs typeface="Arial" pitchFamily="-108" charset="0"/>
              </a:rPr>
              <a:t>elcomed us.  </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4</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pitchFamily="-108" charset="0"/>
              </a:rPr>
              <a:t>2/19/15</a:t>
            </a:r>
            <a:endParaRPr lang="en-US" dirty="0">
              <a:latin typeface="Arial" pitchFamily="-108" charset="0"/>
            </a:endParaRPr>
          </a:p>
        </p:txBody>
      </p:sp>
      <p:sp>
        <p:nvSpPr>
          <p:cNvPr id="2867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SCCMS/S</a:t>
            </a:r>
            <a:r>
              <a:rPr lang="en-US" baseline="30000">
                <a:latin typeface="Arial" pitchFamily="-108" charset="0"/>
                <a:ea typeface="ＭＳ Ｐゴシック" pitchFamily="-108" charset="-128"/>
                <a:cs typeface="ＭＳ Ｐゴシック" pitchFamily="-108" charset="-128"/>
              </a:rPr>
              <a:t>2</a:t>
            </a:r>
            <a:r>
              <a:rPr lang="en-US">
                <a:latin typeface="Arial" pitchFamily="-108" charset="0"/>
                <a:ea typeface="ＭＳ Ｐゴシック" pitchFamily="-108" charset="-128"/>
                <a:cs typeface="ＭＳ Ｐゴシック" pitchFamily="-108" charset="-128"/>
              </a:rPr>
              <a:t>TEM Centers SC</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latin typeface="Arial" pitchFamily="-108" charset="0"/>
                <a:ea typeface="ＭＳ Ｐゴシック" pitchFamily="-108" charset="-128"/>
                <a:cs typeface="ＭＳ Ｐゴシック" pitchFamily="-108" charset="-128"/>
              </a:rPr>
              <a:t>Board Meeting Notes</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recognition was our celebration!</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5</a:t>
            </a:fld>
            <a:endParaRPr lang="en-US"/>
          </a:p>
        </p:txBody>
      </p:sp>
    </p:spTree>
    <p:extLst>
      <p:ext uri="{BB962C8B-B14F-4D97-AF65-F5344CB8AC3E}">
        <p14:creationId xmlns:p14="http://schemas.microsoft.com/office/powerpoint/2010/main" val="35242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original mission was schools and teacher.  Our efforts now are such that we influence the whole of the ecosystem.</a:t>
            </a:r>
          </a:p>
          <a:p>
            <a:endParaRPr lang="en-US" dirty="0"/>
          </a:p>
          <a:p>
            <a:r>
              <a:rPr lang="en-US" dirty="0" smtClean="0"/>
              <a:t>We’ve expanded our reach into the “home”/community through our regional STEM </a:t>
            </a:r>
            <a:r>
              <a:rPr lang="en-US" dirty="0" err="1" smtClean="0"/>
              <a:t>Collaboratives</a:t>
            </a:r>
            <a:r>
              <a:rPr lang="en-US" dirty="0" smtClean="0"/>
              <a:t> and their community STEM festivals.</a:t>
            </a:r>
          </a:p>
          <a:p>
            <a:endParaRPr lang="en-US" dirty="0"/>
          </a:p>
          <a:p>
            <a:r>
              <a:rPr lang="en-US" dirty="0" smtClean="0"/>
              <a:t>We serve the out of school time learning community through our partnership with 4H and its Science on the Move, mobile STEM outreach program.</a:t>
            </a:r>
          </a:p>
          <a:p>
            <a:endParaRPr lang="en-US" dirty="0" smtClean="0"/>
          </a:p>
          <a:p>
            <a:r>
              <a:rPr lang="en-US" dirty="0" smtClean="0"/>
              <a:t>We engage schools in a new way with our “This Schools got STEM” talent competition.  Also open to after school programs and judged by STEM professionals.</a:t>
            </a:r>
          </a:p>
          <a:p>
            <a:endParaRPr lang="en-US" dirty="0"/>
          </a:p>
          <a:p>
            <a:r>
              <a:rPr lang="en-US" dirty="0" smtClean="0"/>
              <a:t>We engage all sorts of STEM interested humans</a:t>
            </a:r>
            <a:r>
              <a:rPr lang="is-IS" dirty="0" smtClean="0"/>
              <a:t>…and occasionally robots...with state and national STEM conferences and our online STEM asset “map” STEM Linx. </a:t>
            </a:r>
            <a:endParaRPr lang="en-US" dirty="0" smtClean="0"/>
          </a:p>
          <a:p>
            <a:endParaRPr lang="en-US" dirty="0"/>
          </a:p>
          <a:p>
            <a:r>
              <a:rPr lang="en-US" dirty="0" smtClean="0"/>
              <a:t>You can learn about any or all </a:t>
            </a:r>
            <a:r>
              <a:rPr lang="en-US" dirty="0"/>
              <a:t>of these at:  </a:t>
            </a:r>
            <a:r>
              <a:rPr lang="en-US" dirty="0">
                <a:hlinkClick r:id="rId3"/>
              </a:rPr>
              <a:t>http://www.sccoalition.org/our-organizations-</a:t>
            </a:r>
            <a:r>
              <a:rPr lang="en-US" dirty="0" smtClean="0">
                <a:hlinkClick r:id="rId3"/>
              </a:rPr>
              <a:t>initiatives.html</a:t>
            </a:r>
            <a:endParaRPr lang="en-US" dirty="0" smtClean="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6</a:t>
            </a:fld>
            <a:endParaRPr lang="en-US"/>
          </a:p>
        </p:txBody>
      </p:sp>
    </p:spTree>
    <p:extLst>
      <p:ext uri="{BB962C8B-B14F-4D97-AF65-F5344CB8AC3E}">
        <p14:creationId xmlns:p14="http://schemas.microsoft.com/office/powerpoint/2010/main" val="139799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7</a:t>
            </a:fld>
            <a:endParaRPr lang="en-US"/>
          </a:p>
        </p:txBody>
      </p:sp>
    </p:spTree>
    <p:extLst>
      <p:ext uri="{BB962C8B-B14F-4D97-AF65-F5344CB8AC3E}">
        <p14:creationId xmlns:p14="http://schemas.microsoft.com/office/powerpoint/2010/main" val="2977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t>The </a:t>
            </a:r>
            <a:r>
              <a:rPr lang="en-US" sz="1200" dirty="0" err="1" smtClean="0"/>
              <a:t>iMAGINE</a:t>
            </a:r>
            <a:r>
              <a:rPr lang="en-US" sz="1200" dirty="0" smtClean="0"/>
              <a:t> brand has expanded to multiple </a:t>
            </a:r>
            <a:r>
              <a:rPr lang="en-US" sz="1200" dirty="0" smtClean="0"/>
              <a:t>festivals </a:t>
            </a:r>
            <a:r>
              <a:rPr lang="en-US" dirty="0" smtClean="0"/>
              <a:t>as indicated in the slide</a:t>
            </a:r>
            <a:r>
              <a:rPr lang="en-US" sz="1200" dirty="0" smtClean="0"/>
              <a:t>.</a:t>
            </a:r>
            <a:endParaRPr lang="en-US" sz="1200" dirty="0" smtClean="0"/>
          </a:p>
          <a:p>
            <a:pPr algn="l"/>
            <a:endParaRPr lang="en-US" dirty="0"/>
          </a:p>
        </p:txBody>
      </p:sp>
      <p:sp>
        <p:nvSpPr>
          <p:cNvPr id="4" name="Header Placeholder 3"/>
          <p:cNvSpPr>
            <a:spLocks noGrp="1"/>
          </p:cNvSpPr>
          <p:nvPr>
            <p:ph type="hdr" sz="quarter" idx="10"/>
          </p:nvPr>
        </p:nvSpPr>
        <p:spPr/>
        <p:txBody>
          <a:bodyPr/>
          <a:lstStyle/>
          <a:p>
            <a:pPr>
              <a:defRPr/>
            </a:pPr>
            <a:r>
              <a:rPr lang="en-US" smtClean="0"/>
              <a:t>Board Meeting Notes</a:t>
            </a:r>
            <a:endParaRPr lang="en-US" dirty="0"/>
          </a:p>
        </p:txBody>
      </p:sp>
      <p:sp>
        <p:nvSpPr>
          <p:cNvPr id="5" name="Date Placeholder 4"/>
          <p:cNvSpPr>
            <a:spLocks noGrp="1"/>
          </p:cNvSpPr>
          <p:nvPr>
            <p:ph type="dt" idx="11"/>
          </p:nvPr>
        </p:nvSpPr>
        <p:spPr/>
        <p:txBody>
          <a:bodyPr/>
          <a:lstStyle/>
          <a:p>
            <a:pPr>
              <a:defRPr/>
            </a:pPr>
            <a:r>
              <a:rPr lang="en-US" smtClean="0"/>
              <a:t>12/3/15</a:t>
            </a:r>
            <a:endParaRPr lang="en-US" dirty="0"/>
          </a:p>
        </p:txBody>
      </p:sp>
      <p:sp>
        <p:nvSpPr>
          <p:cNvPr id="6" name="Footer Placeholder 5"/>
          <p:cNvSpPr>
            <a:spLocks noGrp="1"/>
          </p:cNvSpPr>
          <p:nvPr>
            <p:ph type="ftr" sz="quarter" idx="12"/>
          </p:nvPr>
        </p:nvSpPr>
        <p:spPr/>
        <p:txBody>
          <a:bodyPr/>
          <a:lstStyle/>
          <a:p>
            <a:pPr>
              <a:defRPr/>
            </a:pPr>
            <a:r>
              <a:rPr lang="en-US" smtClean="0"/>
              <a:t>SC Coalition for Mathematics &amp; Science</a:t>
            </a:r>
            <a:endParaRPr lang="en-US"/>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8</a:t>
            </a:fld>
            <a:endParaRPr lang="en-US"/>
          </a:p>
        </p:txBody>
      </p:sp>
    </p:spTree>
    <p:extLst>
      <p:ext uri="{BB962C8B-B14F-4D97-AF65-F5344CB8AC3E}">
        <p14:creationId xmlns:p14="http://schemas.microsoft.com/office/powerpoint/2010/main" val="3010593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ＭＳ Ｐゴシック" pitchFamily="-110" charset="-128"/>
                <a:cs typeface="ＭＳ Ｐゴシック" pitchFamily="-110" charset="-128"/>
              </a:rPr>
              <a:t>Join </a:t>
            </a:r>
            <a:r>
              <a:rPr lang="en-US" sz="1200" b="1" kern="1200" dirty="0" smtClean="0">
                <a:solidFill>
                  <a:schemeClr val="tx1"/>
                </a:solidFill>
                <a:latin typeface="+mn-lt"/>
                <a:ea typeface="ＭＳ Ｐゴシック" pitchFamily="-110" charset="-128"/>
                <a:cs typeface="ＭＳ Ｐゴシック" pitchFamily="-110" charset="-128"/>
              </a:rPr>
              <a:t>us for STEM Education Day at the State Capitol on April 9th. </a:t>
            </a:r>
            <a:r>
              <a:rPr lang="en-US" sz="1200" b="0" kern="1200" dirty="0" smtClean="0">
                <a:solidFill>
                  <a:schemeClr val="tx1"/>
                </a:solidFill>
                <a:latin typeface="+mn-lt"/>
                <a:ea typeface="ＭＳ Ｐゴシック" pitchFamily="-110" charset="-128"/>
                <a:cs typeface="ＭＳ Ｐゴシック" pitchFamily="-110" charset="-128"/>
              </a:rPr>
              <a:t> </a:t>
            </a:r>
          </a:p>
          <a:p>
            <a:r>
              <a:rPr lang="en-US" sz="1200" b="0" kern="1200" dirty="0" smtClean="0">
                <a:solidFill>
                  <a:schemeClr val="tx1"/>
                </a:solidFill>
                <a:latin typeface="+mn-lt"/>
                <a:ea typeface="ＭＳ Ｐゴシック" pitchFamily="-110" charset="-128"/>
                <a:cs typeface="ＭＳ Ｐゴシック" pitchFamily="-110" charset="-128"/>
              </a:rPr>
              <a:t>We¹re looking for schools, business/industry supporting STEM education, and community partners interested in participating in this upcoming event. Fill out the interest form today at </a:t>
            </a:r>
            <a:r>
              <a:rPr lang="en-US" sz="1200" b="0" u="sng" kern="1200" dirty="0" smtClean="0">
                <a:solidFill>
                  <a:schemeClr val="tx1"/>
                </a:solidFill>
                <a:latin typeface="+mn-lt"/>
                <a:ea typeface="ＭＳ Ｐゴシック" pitchFamily="-110" charset="-128"/>
                <a:cs typeface="ＭＳ Ｐゴシック" pitchFamily="-110" charset="-128"/>
                <a:hlinkClick r:id="rId3"/>
              </a:rPr>
              <a:t>https://www.sccoalition.org/stem-day.html</a:t>
            </a:r>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9</a:t>
            </a:fld>
            <a:endParaRPr lang="en-US"/>
          </a:p>
        </p:txBody>
      </p:sp>
    </p:spTree>
    <p:extLst>
      <p:ext uri="{BB962C8B-B14F-4D97-AF65-F5344CB8AC3E}">
        <p14:creationId xmlns:p14="http://schemas.microsoft.com/office/powerpoint/2010/main" val="35242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C72046F3-CAB8-FA49-BC7A-0A00BF3E4BB5}" type="datetime1">
              <a:rPr lang="en-US" smtClean="0"/>
              <a:t>2/7/19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ACE96F-5F48-5844-AE45-9A6FC98FC7D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7CE7666-01AB-C844-9A67-E23C9619FE6B}" type="datetime1">
              <a:rPr lang="en-US" smtClean="0"/>
              <a:t>2/7/19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3EAF36-E63F-E943-A1F3-F61E4CF60E9A}"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7ECF3F3-9E3B-6A41-8E73-71A9EE5076BB}" type="datetime1">
              <a:rPr lang="en-US" smtClean="0"/>
              <a:t>2/7/19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5936EC-D18B-ED48-B02B-A6F4ACE205F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E002F18-F182-0247-98FA-BD3A3439AC55}" type="datetime1">
              <a:rPr lang="en-US" smtClean="0"/>
              <a:t>2/7/19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80F0CB-B494-3744-8B7E-7D0FFD0FB3F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pPr>
              <a:defRPr/>
            </a:pPr>
            <a:fld id="{FE7ACB5C-6D13-5548-A021-12DF1E061E23}" type="datetime1">
              <a:rPr lang="en-US" smtClean="0"/>
              <a:t>2/7/19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C9D1CD-782A-F04B-839B-14E6F6470F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B5F025A3-E5D5-2D44-9318-1EC511CC79A2}" type="datetime1">
              <a:rPr lang="en-US" smtClean="0"/>
              <a:t>2/7/19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71F00E6-636E-7C44-84EF-7CDE2DBBB509}"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C59A333-152B-4E4F-BA34-CAE1224006BE}" type="datetime1">
              <a:rPr lang="en-US" smtClean="0"/>
              <a:t>2/7/19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5F4C1A-991A-724D-80A8-69E532EDFDD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212DFC3D-B199-4A4F-8D0E-BDFB47492E32}" type="datetime1">
              <a:rPr lang="en-US" smtClean="0"/>
              <a:t>2/7/19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B27F9CB-3208-3A47-BCFB-87DAE0AFE8C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8D7830C-C763-0843-8C50-10ECEB1ECD75}" type="datetime1">
              <a:rPr lang="en-US" smtClean="0"/>
              <a:t>2/7/19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C26BEB6-5C71-B742-8E3B-165AE4368E5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pPr>
              <a:defRPr/>
            </a:pPr>
            <a:fld id="{E706A40C-03E6-854D-9FA8-DCC1CED42EC6}" type="datetime1">
              <a:rPr lang="en-US" smtClean="0"/>
              <a:t>2/7/19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71A1E4D3-5C50-F44C-8692-580922B156D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E4D60AF-4558-0A4C-B392-82CBDD80BADC}" type="datetime1">
              <a:rPr lang="en-US" smtClean="0"/>
              <a:t>2/7/19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623EAEC-471D-4B43-B315-B9429AC6AD3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a:defRPr/>
            </a:pPr>
            <a:fld id="{1391369B-E950-5848-B526-5EEF24ADF861}" type="datetime1">
              <a:rPr lang="en-US" smtClean="0"/>
              <a:t>2/7/19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a:defRPr/>
            </a:pPr>
            <a:fld id="{B2C01BE3-FADC-7D46-828B-686EAA2168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emf"/><Relationship Id="rId8"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5" Type="http://schemas.openxmlformats.org/officeDocument/2006/relationships/image" Target="../media/image26.emf"/><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31.tiff"/><Relationship Id="rId5" Type="http://schemas.openxmlformats.org/officeDocument/2006/relationships/image" Target="../media/image32.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hyperlink" Target="https://www.s2temsc.org/stem-theory-of-action.html" TargetMode="External"/><Relationship Id="rId5" Type="http://schemas.openxmlformats.org/officeDocument/2006/relationships/image" Target="../media/image43.tiff"/><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tiff"/></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emf"/><Relationship Id="rId8" Type="http://schemas.openxmlformats.org/officeDocument/2006/relationships/hyperlink" Target="mailto:tpeters@clemson.edu" TargetMode="External"/><Relationship Id="rId9" Type="http://schemas.openxmlformats.org/officeDocument/2006/relationships/image" Target="../media/image8.tiff"/><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tiff"/><Relationship Id="rId7"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17.tif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hyperlink" Target="https://www.sccoalition.org/stem-day.html" TargetMode="External"/><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715000"/>
            <a:ext cx="8458200" cy="990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554" name="Title 5"/>
          <p:cNvSpPr>
            <a:spLocks noGrp="1"/>
          </p:cNvSpPr>
          <p:nvPr>
            <p:ph type="title" idx="4294967295"/>
          </p:nvPr>
        </p:nvSpPr>
        <p:spPr>
          <a:xfrm>
            <a:off x="3810000" y="2514600"/>
            <a:ext cx="4965700" cy="1398588"/>
          </a:xfrm>
        </p:spPr>
        <p:txBody>
          <a:bodyPr/>
          <a:lstStyle/>
          <a:p>
            <a:pPr algn="ctr" eaLnBrk="1" hangingPunct="1"/>
            <a:r>
              <a:rPr lang="en-US" sz="3600" b="1" dirty="0" smtClean="0"/>
              <a:t>Board Meeting </a:t>
            </a:r>
            <a:br>
              <a:rPr lang="en-US" sz="3600" b="1" dirty="0" smtClean="0"/>
            </a:br>
            <a:r>
              <a:rPr lang="en-US" sz="3600" b="1" dirty="0" smtClean="0"/>
              <a:t>February 5, 2019</a:t>
            </a:r>
          </a:p>
        </p:txBody>
      </p:sp>
      <p:sp>
        <p:nvSpPr>
          <p:cNvPr id="8" name="Text Placeholder 7"/>
          <p:cNvSpPr>
            <a:spLocks noGrp="1"/>
          </p:cNvSpPr>
          <p:nvPr>
            <p:ph type="body" idx="4294967295"/>
          </p:nvPr>
        </p:nvSpPr>
        <p:spPr>
          <a:xfrm>
            <a:off x="2133600" y="3810000"/>
            <a:ext cx="7010400" cy="1320800"/>
          </a:xfrm>
        </p:spPr>
        <p:txBody>
          <a:bodyPr rtlCol="0">
            <a:noAutofit/>
          </a:bodyPr>
          <a:lstStyle/>
          <a:p>
            <a:pPr algn="ctr" eaLnBrk="1" fontAlgn="auto" hangingPunct="1">
              <a:spcAft>
                <a:spcPts val="0"/>
              </a:spcAft>
              <a:buFont typeface="Wingdings 2" pitchFamily="18" charset="2"/>
              <a:buNone/>
              <a:defRPr/>
            </a:pPr>
            <a:r>
              <a:rPr lang="en-US" sz="4000" dirty="0" smtClean="0">
                <a:solidFill>
                  <a:schemeClr val="accent2"/>
                </a:solidFill>
                <a:ea typeface="+mn-ea"/>
                <a:cs typeface="Arial"/>
              </a:rPr>
              <a:t>Welcome Board &amp; Friends!</a:t>
            </a:r>
            <a:endParaRPr lang="en-US" sz="4000" dirty="0">
              <a:solidFill>
                <a:schemeClr val="accent2"/>
              </a:solidFill>
              <a:ea typeface="+mn-ea"/>
              <a:cs typeface="Arial"/>
            </a:endParaRPr>
          </a:p>
        </p:txBody>
      </p:sp>
      <p:pic>
        <p:nvPicPr>
          <p:cNvPr id="23556" name="Picture 4" descr="SCCMS Logo for Consideration 2.jpg"/>
          <p:cNvPicPr>
            <a:picLocks noChangeAspect="1"/>
          </p:cNvPicPr>
          <p:nvPr/>
        </p:nvPicPr>
        <p:blipFill>
          <a:blip r:embed="rId3"/>
          <a:srcRect/>
          <a:stretch>
            <a:fillRect/>
          </a:stretch>
        </p:blipFill>
        <p:spPr bwMode="auto">
          <a:xfrm>
            <a:off x="1905000" y="381000"/>
            <a:ext cx="5486400" cy="152400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4572000" y="5943600"/>
            <a:ext cx="1638300" cy="518466"/>
          </a:xfrm>
          <a:prstGeom prst="rect">
            <a:avLst/>
          </a:prstGeom>
        </p:spPr>
      </p:pic>
      <p:pic>
        <p:nvPicPr>
          <p:cNvPr id="6" name="Picture 5"/>
          <p:cNvPicPr>
            <a:picLocks noChangeAspect="1"/>
          </p:cNvPicPr>
          <p:nvPr/>
        </p:nvPicPr>
        <p:blipFill>
          <a:blip r:embed="rId5"/>
          <a:stretch>
            <a:fillRect/>
          </a:stretch>
        </p:blipFill>
        <p:spPr>
          <a:xfrm>
            <a:off x="3124200" y="5943600"/>
            <a:ext cx="1369686" cy="571355"/>
          </a:xfrm>
          <a:prstGeom prst="rect">
            <a:avLst/>
          </a:prstGeom>
        </p:spPr>
      </p:pic>
      <p:pic>
        <p:nvPicPr>
          <p:cNvPr id="7" name="Picture 6"/>
          <p:cNvPicPr>
            <a:picLocks noChangeAspect="1"/>
          </p:cNvPicPr>
          <p:nvPr/>
        </p:nvPicPr>
        <p:blipFill>
          <a:blip r:embed="rId6"/>
          <a:stretch>
            <a:fillRect/>
          </a:stretch>
        </p:blipFill>
        <p:spPr>
          <a:xfrm>
            <a:off x="533400" y="5867400"/>
            <a:ext cx="872367" cy="742950"/>
          </a:xfrm>
          <a:prstGeom prst="rect">
            <a:avLst/>
          </a:prstGeom>
        </p:spPr>
      </p:pic>
      <p:pic>
        <p:nvPicPr>
          <p:cNvPr id="9" name="Picture 8" descr="Duke-Energy-Logo-4c.pdf"/>
          <p:cNvPicPr>
            <a:picLocks noChangeAspect="1"/>
          </p:cNvPicPr>
          <p:nvPr/>
        </p:nvPicPr>
        <p:blipFill>
          <a:blip r:embed="rId7"/>
          <a:srcRect l="11216" t="26918" r="13078" b="23733"/>
          <a:stretch>
            <a:fillRect/>
          </a:stretch>
        </p:blipFill>
        <p:spPr>
          <a:xfrm>
            <a:off x="1371600" y="5943600"/>
            <a:ext cx="1683327" cy="685800"/>
          </a:xfrm>
          <a:prstGeom prst="rect">
            <a:avLst/>
          </a:prstGeom>
        </p:spPr>
      </p:pic>
      <p:sp>
        <p:nvSpPr>
          <p:cNvPr id="3" name="TextBox 2"/>
          <p:cNvSpPr txBox="1"/>
          <p:nvPr/>
        </p:nvSpPr>
        <p:spPr>
          <a:xfrm>
            <a:off x="3276600" y="5257800"/>
            <a:ext cx="2532664" cy="369332"/>
          </a:xfrm>
          <a:prstGeom prst="rect">
            <a:avLst/>
          </a:prstGeom>
          <a:noFill/>
        </p:spPr>
        <p:txBody>
          <a:bodyPr wrap="none" rtlCol="0">
            <a:spAutoFit/>
          </a:bodyPr>
          <a:lstStyle/>
          <a:p>
            <a:r>
              <a:rPr lang="en-US" dirty="0" smtClean="0"/>
              <a:t>Our Founding Partners</a:t>
            </a:r>
            <a:endParaRPr lang="en-US" dirty="0"/>
          </a:p>
        </p:txBody>
      </p:sp>
      <p:pic>
        <p:nvPicPr>
          <p:cNvPr id="12" name="Picture 11" descr="SDE15.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5867400"/>
            <a:ext cx="2438400" cy="5890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100kin108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26"/>
            <a:ext cx="9156214" cy="5910674"/>
          </a:xfrm>
          <a:prstGeom prst="rect">
            <a:avLst/>
          </a:prstGeom>
          <a:ln>
            <a:solidFill>
              <a:srgbClr val="4F81BD"/>
            </a:solidFill>
          </a:ln>
        </p:spPr>
      </p:pic>
      <p:grpSp>
        <p:nvGrpSpPr>
          <p:cNvPr id="2" name="Group 1"/>
          <p:cNvGrpSpPr/>
          <p:nvPr/>
        </p:nvGrpSpPr>
        <p:grpSpPr>
          <a:xfrm>
            <a:off x="5473303" y="4242107"/>
            <a:ext cx="2090919" cy="2496964"/>
            <a:chOff x="5294883" y="4090035"/>
            <a:chExt cx="2411438" cy="2975601"/>
          </a:xfrm>
        </p:grpSpPr>
        <p:sp>
          <p:nvSpPr>
            <p:cNvPr id="16" name="Rectangle 15"/>
            <p:cNvSpPr/>
            <p:nvPr/>
          </p:nvSpPr>
          <p:spPr>
            <a:xfrm>
              <a:off x="5294883" y="4090035"/>
              <a:ext cx="2411438" cy="29756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5357783" y="5188672"/>
              <a:ext cx="2267810" cy="859876"/>
            </a:xfrm>
            <a:prstGeom prst="rect">
              <a:avLst/>
            </a:prstGeom>
          </p:spPr>
        </p:pic>
        <p:pic>
          <p:nvPicPr>
            <p:cNvPr id="18" name="Picture 17" descr="STEMx Seal of Approval.pdf"/>
            <p:cNvPicPr>
              <a:picLocks noChangeAspect="1"/>
            </p:cNvPicPr>
            <p:nvPr/>
          </p:nvPicPr>
          <p:blipFill rotWithShape="1">
            <a:blip r:embed="rId5">
              <a:extLst>
                <a:ext uri="{28A0092B-C50C-407E-A947-70E740481C1C}">
                  <a14:useLocalDpi xmlns:a14="http://schemas.microsoft.com/office/drawing/2010/main" val="0"/>
                </a:ext>
              </a:extLst>
            </a:blip>
            <a:srcRect l="10444" t="31619" r="11227" b="14775"/>
            <a:stretch/>
          </p:blipFill>
          <p:spPr>
            <a:xfrm>
              <a:off x="5357783" y="4185615"/>
              <a:ext cx="2267810" cy="922212"/>
            </a:xfrm>
            <a:prstGeom prst="rect">
              <a:avLst/>
            </a:prstGeom>
          </p:spPr>
        </p:pic>
        <p:sp>
          <p:nvSpPr>
            <p:cNvPr id="19" name="TextBox 18"/>
            <p:cNvSpPr txBox="1"/>
            <p:nvPr/>
          </p:nvSpPr>
          <p:spPr>
            <a:xfrm>
              <a:off x="5357783" y="6091576"/>
              <a:ext cx="1790529" cy="369332"/>
            </a:xfrm>
            <a:prstGeom prst="rect">
              <a:avLst/>
            </a:prstGeom>
            <a:noFill/>
          </p:spPr>
          <p:txBody>
            <a:bodyPr wrap="none" rtlCol="0">
              <a:spAutoFit/>
            </a:bodyPr>
            <a:lstStyle/>
            <a:p>
              <a:r>
                <a:rPr lang="en-US" dirty="0" smtClean="0">
                  <a:latin typeface="Chalkduster"/>
                  <a:cs typeface="Chalkduster"/>
                </a:rPr>
                <a:t>October 17th</a:t>
              </a:r>
              <a:endParaRPr lang="en-US" dirty="0">
                <a:latin typeface="Chalkduster"/>
                <a:cs typeface="Chalkduster"/>
              </a:endParaRPr>
            </a:p>
          </p:txBody>
        </p:sp>
        <p:pic>
          <p:nvPicPr>
            <p:cNvPr id="20" name="Picture 19" descr="1*ugdqjW17IBvDMt8XJt-GlQ.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783" y="6451774"/>
              <a:ext cx="2184657" cy="546164"/>
            </a:xfrm>
            <a:prstGeom prst="rect">
              <a:avLst/>
            </a:prstGeom>
          </p:spPr>
        </p:pic>
      </p:grpSp>
      <p:sp>
        <p:nvSpPr>
          <p:cNvPr id="10" name="Title 1"/>
          <p:cNvSpPr txBox="1">
            <a:spLocks/>
          </p:cNvSpPr>
          <p:nvPr/>
        </p:nvSpPr>
        <p:spPr>
          <a:xfrm>
            <a:off x="822960" y="365760"/>
            <a:ext cx="7520940" cy="54864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smtClean="0"/>
              <a:t>Grand Challenges</a:t>
            </a:r>
            <a:endParaRPr lang="en-US" sz="3600" dirty="0"/>
          </a:p>
        </p:txBody>
      </p:sp>
    </p:spTree>
    <p:extLst>
      <p:ext uri="{BB962C8B-B14F-4D97-AF65-F5344CB8AC3E}">
        <p14:creationId xmlns:p14="http://schemas.microsoft.com/office/powerpoint/2010/main" val="20968101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410200"/>
            <a:ext cx="8839200" cy="830997"/>
          </a:xfrm>
          <a:prstGeom prst="rect">
            <a:avLst/>
          </a:prstGeom>
        </p:spPr>
        <p:txBody>
          <a:bodyPr wrap="square">
            <a:spAutoFit/>
          </a:bodyPr>
          <a:lstStyle/>
          <a:p>
            <a:pPr algn="ctr">
              <a:spcAft>
                <a:spcPts val="400"/>
              </a:spcAft>
            </a:pPr>
            <a:r>
              <a:rPr lang="en-US" sz="4800" b="1" dirty="0" smtClean="0">
                <a:solidFill>
                  <a:schemeClr val="bg1"/>
                </a:solidFill>
              </a:rPr>
              <a:t>Grand Challenges</a:t>
            </a:r>
          </a:p>
        </p:txBody>
      </p:sp>
      <p:sp>
        <p:nvSpPr>
          <p:cNvPr id="2" name="TextBox 1"/>
          <p:cNvSpPr txBox="1"/>
          <p:nvPr/>
        </p:nvSpPr>
        <p:spPr>
          <a:xfrm>
            <a:off x="653643" y="1008392"/>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r="78300"/>
          <a:stretch/>
        </p:blipFill>
        <p:spPr>
          <a:xfrm>
            <a:off x="7200900" y="3124200"/>
            <a:ext cx="1943100" cy="1891794"/>
          </a:xfrm>
          <a:prstGeom prst="rect">
            <a:avLst/>
          </a:prstGeom>
        </p:spPr>
      </p:pic>
      <p:sp>
        <p:nvSpPr>
          <p:cNvPr id="6" name="TextBox 5"/>
          <p:cNvSpPr txBox="1"/>
          <p:nvPr/>
        </p:nvSpPr>
        <p:spPr>
          <a:xfrm>
            <a:off x="152400" y="351472"/>
            <a:ext cx="8718062" cy="1477328"/>
          </a:xfrm>
          <a:prstGeom prst="rect">
            <a:avLst/>
          </a:prstGeom>
          <a:noFill/>
        </p:spPr>
        <p:txBody>
          <a:bodyPr wrap="square" rtlCol="0">
            <a:spAutoFit/>
          </a:bodyPr>
          <a:lstStyle/>
          <a:p>
            <a:r>
              <a:rPr lang="en-US" u="sng" dirty="0">
                <a:solidFill>
                  <a:srgbClr val="0000FF"/>
                </a:solidFill>
                <a:latin typeface="Calibri"/>
                <a:ea typeface="Calibri"/>
                <a:cs typeface="Calibri"/>
              </a:rPr>
              <a:t>https://</a:t>
            </a:r>
            <a:r>
              <a:rPr lang="en-US" u="sng" dirty="0" err="1">
                <a:solidFill>
                  <a:srgbClr val="0000FF"/>
                </a:solidFill>
                <a:latin typeface="Calibri"/>
                <a:ea typeface="Calibri"/>
                <a:cs typeface="Calibri"/>
              </a:rPr>
              <a:t>www.forbes.com</a:t>
            </a:r>
            <a:r>
              <a:rPr lang="en-US" u="sng" dirty="0">
                <a:solidFill>
                  <a:srgbClr val="0000FF"/>
                </a:solidFill>
                <a:latin typeface="Calibri"/>
                <a:ea typeface="Calibri"/>
                <a:cs typeface="Calibri"/>
              </a:rPr>
              <a:t>/sites/</a:t>
            </a:r>
            <a:r>
              <a:rPr lang="en-US" u="sng" dirty="0" err="1">
                <a:solidFill>
                  <a:srgbClr val="0000FF"/>
                </a:solidFill>
                <a:latin typeface="Calibri"/>
                <a:ea typeface="Calibri"/>
                <a:cs typeface="Calibri"/>
              </a:rPr>
              <a:t>taliamilgromelcott</a:t>
            </a:r>
            <a:r>
              <a:rPr lang="en-US" u="sng" dirty="0">
                <a:solidFill>
                  <a:srgbClr val="0000FF"/>
                </a:solidFill>
                <a:latin typeface="Calibri"/>
                <a:ea typeface="Calibri"/>
                <a:cs typeface="Calibri"/>
              </a:rPr>
              <a:t>/2019/01/08/these-5-trends-will-dominate-stem-education-in-2019/#153c039adfca</a:t>
            </a:r>
          </a:p>
          <a:p>
            <a:endParaRPr lang="en-US" u="sng" dirty="0">
              <a:solidFill>
                <a:srgbClr val="0000FF"/>
              </a:solidFill>
              <a:latin typeface="Calibri"/>
              <a:ea typeface="Calibri"/>
              <a:cs typeface="Calibri"/>
            </a:endParaRPr>
          </a:p>
          <a:p>
            <a:r>
              <a:rPr lang="en-US" dirty="0">
                <a:solidFill>
                  <a:srgbClr val="606060"/>
                </a:solidFill>
                <a:latin typeface="Calibri"/>
                <a:ea typeface="Calibri"/>
                <a:cs typeface="Calibri"/>
              </a:rPr>
              <a:t>Jan 8, 2019, 04:25pm</a:t>
            </a:r>
          </a:p>
          <a:p>
            <a:r>
              <a:rPr lang="en-US" b="1" dirty="0">
                <a:solidFill>
                  <a:srgbClr val="262626"/>
                </a:solidFill>
                <a:latin typeface="Calibri"/>
                <a:ea typeface="Calibri"/>
                <a:cs typeface="Calibri"/>
              </a:rPr>
              <a:t>These 5 Trends Will Dominate STEM + Education In 2019</a:t>
            </a:r>
            <a:endParaRPr lang="en-US" dirty="0"/>
          </a:p>
        </p:txBody>
      </p:sp>
      <p:sp>
        <p:nvSpPr>
          <p:cNvPr id="7" name="TextBox 6"/>
          <p:cNvSpPr txBox="1"/>
          <p:nvPr/>
        </p:nvSpPr>
        <p:spPr>
          <a:xfrm>
            <a:off x="228600" y="2064127"/>
            <a:ext cx="6658707" cy="4031873"/>
          </a:xfrm>
          <a:prstGeom prst="rect">
            <a:avLst/>
          </a:prstGeom>
          <a:noFill/>
        </p:spPr>
        <p:txBody>
          <a:bodyPr wrap="square" rtlCol="0">
            <a:spAutoFit/>
          </a:bodyPr>
          <a:lstStyle/>
          <a:p>
            <a:pPr marL="342900" indent="-342900">
              <a:spcAft>
                <a:spcPts val="600"/>
              </a:spcAft>
              <a:buAutoNum type="arabicPeriod"/>
            </a:pPr>
            <a:r>
              <a:rPr lang="en-US" b="1" dirty="0" smtClean="0">
                <a:latin typeface="+mn-lt"/>
                <a:ea typeface="Calibri"/>
                <a:cs typeface="Calibri"/>
              </a:rPr>
              <a:t>Perceptions </a:t>
            </a:r>
            <a:r>
              <a:rPr lang="en-US" b="1" dirty="0">
                <a:latin typeface="+mn-lt"/>
                <a:ea typeface="Calibri"/>
                <a:cs typeface="Calibri"/>
              </a:rPr>
              <a:t>Of Teaching Will </a:t>
            </a:r>
            <a:r>
              <a:rPr lang="en-US" b="1" dirty="0" smtClean="0">
                <a:latin typeface="+mn-lt"/>
                <a:ea typeface="Calibri"/>
                <a:cs typeface="Calibri"/>
              </a:rPr>
              <a:t>Improve</a:t>
            </a:r>
          </a:p>
          <a:p>
            <a:pPr marL="342900" lvl="0" indent="-342900">
              <a:spcAft>
                <a:spcPts val="600"/>
              </a:spcAft>
              <a:buFontTx/>
              <a:buAutoNum type="arabicPeriod"/>
            </a:pPr>
            <a:r>
              <a:rPr lang="en-US" b="1" dirty="0">
                <a:latin typeface="+mn-lt"/>
              </a:rPr>
              <a:t>Teacher Shortages Will Continue To Strain The System, But Solutions Are </a:t>
            </a:r>
            <a:r>
              <a:rPr lang="en-US" b="1" dirty="0" smtClean="0">
                <a:latin typeface="+mn-lt"/>
              </a:rPr>
              <a:t>Possible</a:t>
            </a:r>
          </a:p>
          <a:p>
            <a:pPr marL="342900" indent="-342900">
              <a:spcAft>
                <a:spcPts val="600"/>
              </a:spcAft>
              <a:buFontTx/>
              <a:buAutoNum type="arabicPeriod"/>
            </a:pPr>
            <a:r>
              <a:rPr lang="en-US" b="1" dirty="0">
                <a:latin typeface="+mn-lt"/>
              </a:rPr>
              <a:t>More Schools Will Become Places Where Students </a:t>
            </a:r>
            <a:r>
              <a:rPr lang="en-US" b="1" i="1" dirty="0" smtClean="0">
                <a:latin typeface="+mn-lt"/>
              </a:rPr>
              <a:t>and </a:t>
            </a:r>
            <a:r>
              <a:rPr lang="en-US" b="1" dirty="0" smtClean="0">
                <a:latin typeface="+mn-lt"/>
              </a:rPr>
              <a:t>Teachers Thrive</a:t>
            </a:r>
          </a:p>
          <a:p>
            <a:pPr marL="342900" lvl="0" indent="-342900">
              <a:spcAft>
                <a:spcPts val="600"/>
              </a:spcAft>
              <a:buFontTx/>
              <a:buAutoNum type="arabicPeriod"/>
            </a:pPr>
            <a:r>
              <a:rPr lang="en-US" b="1" dirty="0">
                <a:latin typeface="+mn-lt"/>
              </a:rPr>
              <a:t>STEM Is Engineering The Future Workforce, Whether You Like It Or Not </a:t>
            </a:r>
            <a:endParaRPr lang="en-US" b="1" dirty="0" smtClean="0">
              <a:latin typeface="+mn-lt"/>
            </a:endParaRPr>
          </a:p>
          <a:p>
            <a:pPr marL="342900" indent="-342900">
              <a:spcAft>
                <a:spcPts val="600"/>
              </a:spcAft>
              <a:buFontTx/>
              <a:buAutoNum type="arabicPeriod"/>
            </a:pPr>
            <a:r>
              <a:rPr lang="en-US" b="1" dirty="0">
                <a:latin typeface="+mn-lt"/>
              </a:rPr>
              <a:t>STEM Will Lead Schools To A Whole-Child Approach</a:t>
            </a:r>
            <a:endParaRPr lang="en-US" dirty="0">
              <a:latin typeface="+mn-lt"/>
            </a:endParaRPr>
          </a:p>
          <a:p>
            <a:pPr lvl="0">
              <a:spcAft>
                <a:spcPts val="600"/>
              </a:spcAft>
            </a:pPr>
            <a:endParaRPr lang="en-US" dirty="0">
              <a:latin typeface="+mn-lt"/>
            </a:endParaRPr>
          </a:p>
          <a:p>
            <a:pPr marL="342900" indent="-342900">
              <a:spcAft>
                <a:spcPts val="600"/>
              </a:spcAft>
              <a:buFontTx/>
              <a:buAutoNum type="arabicPeriod"/>
            </a:pPr>
            <a:endParaRPr lang="en-US" dirty="0">
              <a:latin typeface="+mn-lt"/>
            </a:endParaRPr>
          </a:p>
          <a:p>
            <a:pPr marL="342900" lvl="0" indent="-342900">
              <a:spcAft>
                <a:spcPts val="600"/>
              </a:spcAft>
              <a:buFontTx/>
              <a:buAutoNum type="arabicPeriod"/>
            </a:pPr>
            <a:endParaRPr lang="en-US" dirty="0">
              <a:latin typeface="+mn-lt"/>
            </a:endParaRPr>
          </a:p>
          <a:p>
            <a:pPr marL="342900" indent="-342900">
              <a:spcAft>
                <a:spcPts val="600"/>
              </a:spcAft>
              <a:buAutoNum type="arabicPeriod"/>
            </a:pPr>
            <a:endParaRPr lang="en-US" dirty="0">
              <a:latin typeface="+mn-lt"/>
            </a:endParaRPr>
          </a:p>
        </p:txBody>
      </p:sp>
    </p:spTree>
    <p:extLst>
      <p:ext uri="{BB962C8B-B14F-4D97-AF65-F5344CB8AC3E}">
        <p14:creationId xmlns:p14="http://schemas.microsoft.com/office/powerpoint/2010/main" val="3896783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541782" cy="1143000"/>
          </a:xfrm>
        </p:spPr>
        <p:txBody>
          <a:bodyPr>
            <a:normAutofit/>
          </a:bodyPr>
          <a:lstStyle/>
          <a:p>
            <a:r>
              <a:rPr lang="en-US" b="1" dirty="0" smtClean="0">
                <a:solidFill>
                  <a:srgbClr val="403152"/>
                </a:solidFill>
              </a:rPr>
              <a:t>Defining STEM &amp; SC STEM </a:t>
            </a:r>
            <a:r>
              <a:rPr lang="en-US" b="1" strike="sngStrike" dirty="0" smtClean="0">
                <a:solidFill>
                  <a:srgbClr val="403152"/>
                </a:solidFill>
              </a:rPr>
              <a:t>Report Card</a:t>
            </a:r>
            <a:r>
              <a:rPr lang="en-US" b="1" dirty="0" smtClean="0">
                <a:solidFill>
                  <a:srgbClr val="403152"/>
                </a:solidFill>
              </a:rPr>
              <a:t> Profile</a:t>
            </a:r>
            <a:endParaRPr lang="en-US" b="1" dirty="0">
              <a:solidFill>
                <a:srgbClr val="403152"/>
              </a:solidFill>
            </a:endParaRPr>
          </a:p>
        </p:txBody>
      </p:sp>
      <p:sp>
        <p:nvSpPr>
          <p:cNvPr id="3" name="TextBox 2"/>
          <p:cNvSpPr txBox="1"/>
          <p:nvPr/>
        </p:nvSpPr>
        <p:spPr>
          <a:xfrm>
            <a:off x="457200" y="1828800"/>
            <a:ext cx="8389794" cy="2800767"/>
          </a:xfrm>
          <a:prstGeom prst="rect">
            <a:avLst/>
          </a:prstGeom>
          <a:noFill/>
        </p:spPr>
        <p:txBody>
          <a:bodyPr wrap="square" rtlCol="0">
            <a:spAutoFit/>
          </a:bodyPr>
          <a:lstStyle/>
          <a:p>
            <a:pPr>
              <a:spcAft>
                <a:spcPts val="600"/>
              </a:spcAft>
            </a:pPr>
            <a:r>
              <a:rPr lang="en-US" sz="2800" dirty="0"/>
              <a:t>“Everybody who thinks they know what it means, knows what it means within their field, and everybody else is defining it to fit their own needs</a:t>
            </a:r>
            <a:r>
              <a:rPr lang="en-US" sz="2800" dirty="0" smtClean="0"/>
              <a:t>.”</a:t>
            </a:r>
          </a:p>
          <a:p>
            <a:pPr>
              <a:spcAft>
                <a:spcPts val="600"/>
              </a:spcAft>
            </a:pPr>
            <a:endParaRPr lang="en-US" sz="1100" dirty="0"/>
          </a:p>
          <a:p>
            <a:pPr>
              <a:spcAft>
                <a:spcPts val="600"/>
              </a:spcAft>
            </a:pPr>
            <a:r>
              <a:rPr lang="en-US" sz="2000" i="1" dirty="0"/>
              <a:t>Jonathan </a:t>
            </a:r>
            <a:r>
              <a:rPr lang="en-US" sz="2000" i="1" dirty="0" err="1" smtClean="0"/>
              <a:t>Gerlach</a:t>
            </a:r>
            <a:r>
              <a:rPr lang="en-US" sz="2000" i="1" dirty="0" smtClean="0"/>
              <a:t>,  </a:t>
            </a:r>
            <a:r>
              <a:rPr lang="en-US" sz="2000" i="1" dirty="0"/>
              <a:t>Albert Einstein Distinguished Educator </a:t>
            </a:r>
            <a:endParaRPr lang="en-US" sz="2000" dirty="0"/>
          </a:p>
          <a:p>
            <a:pPr>
              <a:spcAft>
                <a:spcPts val="600"/>
              </a:spcAft>
            </a:pPr>
            <a:r>
              <a:rPr lang="en-US" sz="2000" dirty="0"/>
              <a:t>http://</a:t>
            </a:r>
            <a:r>
              <a:rPr lang="en-US" sz="2000" dirty="0" err="1"/>
              <a:t>www.nsta.org</a:t>
            </a:r>
            <a:r>
              <a:rPr lang="en-US" sz="2000" dirty="0"/>
              <a:t>/publications/news/</a:t>
            </a:r>
            <a:r>
              <a:rPr lang="en-US" sz="2000" dirty="0" err="1"/>
              <a:t>story.aspx?id</a:t>
            </a:r>
            <a:r>
              <a:rPr lang="en-US" sz="2000" dirty="0"/>
              <a:t>=59305</a:t>
            </a:r>
          </a:p>
          <a:p>
            <a:pPr>
              <a:spcAft>
                <a:spcPts val="600"/>
              </a:spcAft>
            </a:pPr>
            <a:endParaRPr lang="en-US" sz="2000" dirty="0"/>
          </a:p>
        </p:txBody>
      </p:sp>
      <p:pic>
        <p:nvPicPr>
          <p:cNvPr id="4" name="Picture 3" descr="commerc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94" y="5231485"/>
            <a:ext cx="4597400" cy="1422400"/>
          </a:xfrm>
          <a:prstGeom prst="rect">
            <a:avLst/>
          </a:prstGeom>
        </p:spPr>
      </p:pic>
    </p:spTree>
    <p:extLst>
      <p:ext uri="{BB962C8B-B14F-4D97-AF65-F5344CB8AC3E}">
        <p14:creationId xmlns:p14="http://schemas.microsoft.com/office/powerpoint/2010/main" val="33552645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81000"/>
            <a:ext cx="9144000" cy="4240603"/>
            <a:chOff x="78726" y="962954"/>
            <a:chExt cx="12034547" cy="4932091"/>
          </a:xfrm>
          <a:solidFill>
            <a:schemeClr val="bg1"/>
          </a:solidFill>
        </p:grpSpPr>
        <p:pic>
          <p:nvPicPr>
            <p:cNvPr id="23" name="Picture 22"/>
            <p:cNvPicPr>
              <a:picLocks noChangeAspect="1"/>
            </p:cNvPicPr>
            <p:nvPr/>
          </p:nvPicPr>
          <p:blipFill>
            <a:blip r:embed="rId3"/>
            <a:stretch>
              <a:fillRect/>
            </a:stretch>
          </p:blipFill>
          <p:spPr>
            <a:xfrm>
              <a:off x="78726" y="962954"/>
              <a:ext cx="12034547" cy="4932091"/>
            </a:xfrm>
            <a:prstGeom prst="rect">
              <a:avLst/>
            </a:prstGeom>
            <a:grpFill/>
          </p:spPr>
        </p:pic>
        <p:sp>
          <p:nvSpPr>
            <p:cNvPr id="24" name="TextBox 23"/>
            <p:cNvSpPr txBox="1"/>
            <p:nvPr/>
          </p:nvSpPr>
          <p:spPr>
            <a:xfrm>
              <a:off x="628500" y="1349459"/>
              <a:ext cx="11281357" cy="823316"/>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dirty="0">
                  <a:solidFill>
                    <a:schemeClr val="accent1">
                      <a:lumMod val="75000"/>
                    </a:schemeClr>
                  </a:solidFill>
                </a:rPr>
                <a:t>How a </a:t>
              </a:r>
              <a:r>
                <a:rPr lang="en-US" sz="4000" b="1" dirty="0">
                  <a:solidFill>
                    <a:srgbClr val="FFC000"/>
                  </a:solidFill>
                </a:rPr>
                <a:t>STEM </a:t>
              </a:r>
              <a:r>
                <a:rPr lang="en-US" sz="4000" b="1" dirty="0" smtClean="0">
                  <a:solidFill>
                    <a:srgbClr val="FFC000"/>
                  </a:solidFill>
                </a:rPr>
                <a:t>Educator </a:t>
              </a:r>
              <a:r>
                <a:rPr lang="en-US" sz="4000" dirty="0">
                  <a:solidFill>
                    <a:schemeClr val="accent1">
                      <a:lumMod val="75000"/>
                    </a:schemeClr>
                  </a:solidFill>
                </a:rPr>
                <a:t>Profile Works</a:t>
              </a:r>
            </a:p>
          </p:txBody>
        </p:sp>
        <p:sp>
          <p:nvSpPr>
            <p:cNvPr id="25" name="TextBox 24"/>
            <p:cNvSpPr txBox="1"/>
            <p:nvPr/>
          </p:nvSpPr>
          <p:spPr>
            <a:xfrm>
              <a:off x="914401" y="4539342"/>
              <a:ext cx="2220686" cy="954107"/>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a:solidFill>
                    <a:srgbClr val="7030A0"/>
                  </a:solidFill>
                </a:rPr>
                <a:t>Teachers create a profile showcasing themselves: experience, certifications, skills, talents and more.</a:t>
              </a:r>
            </a:p>
          </p:txBody>
        </p:sp>
        <p:sp>
          <p:nvSpPr>
            <p:cNvPr id="26" name="TextBox 25"/>
            <p:cNvSpPr txBox="1"/>
            <p:nvPr/>
          </p:nvSpPr>
          <p:spPr>
            <a:xfrm>
              <a:off x="3425841" y="4539341"/>
              <a:ext cx="2183390" cy="954107"/>
            </a:xfrm>
            <a:prstGeom prst="rect">
              <a:avLst/>
            </a:prstGeom>
            <a:grpFill/>
          </p:spPr>
          <p:txBody>
            <a:bodyPr wrap="square" rtlCol="0">
              <a:spAutoFit/>
            </a:bodyPr>
            <a:lstStyle/>
            <a:p>
              <a:pPr algn="ctr"/>
              <a:r>
                <a:rPr lang="en-US" sz="1400" b="1" dirty="0">
                  <a:solidFill>
                    <a:srgbClr val="7030A0"/>
                  </a:solidFill>
                </a:rPr>
                <a:t>Schools and districts search for, identify and track qualified, talented STEM educators.</a:t>
              </a:r>
            </a:p>
          </p:txBody>
        </p:sp>
        <p:sp>
          <p:nvSpPr>
            <p:cNvPr id="27" name="TextBox 26"/>
            <p:cNvSpPr txBox="1"/>
            <p:nvPr/>
          </p:nvSpPr>
          <p:spPr>
            <a:xfrm>
              <a:off x="5899985" y="4539341"/>
              <a:ext cx="2356911" cy="954107"/>
            </a:xfrm>
            <a:prstGeom prst="rect">
              <a:avLst/>
            </a:prstGeom>
            <a:grpFill/>
          </p:spPr>
          <p:txBody>
            <a:bodyPr wrap="square" rtlCol="0">
              <a:spAutoFit/>
            </a:bodyPr>
            <a:lstStyle/>
            <a:p>
              <a:pPr algn="ctr"/>
              <a:r>
                <a:rPr lang="en-US" sz="1400" b="1" dirty="0">
                  <a:solidFill>
                    <a:srgbClr val="7030A0"/>
                  </a:solidFill>
                </a:rPr>
                <a:t>Networking among potential employers and STEM teachers – establishing direct connections. </a:t>
              </a:r>
            </a:p>
          </p:txBody>
        </p:sp>
        <p:sp>
          <p:nvSpPr>
            <p:cNvPr id="28" name="TextBox 27"/>
            <p:cNvSpPr txBox="1"/>
            <p:nvPr/>
          </p:nvSpPr>
          <p:spPr>
            <a:xfrm>
              <a:off x="8256896" y="4539341"/>
              <a:ext cx="2838734" cy="954107"/>
            </a:xfrm>
            <a:prstGeom prst="rect">
              <a:avLst/>
            </a:prstGeom>
            <a:grpFill/>
          </p:spPr>
          <p:txBody>
            <a:bodyPr wrap="square" rtlCol="0">
              <a:spAutoFit/>
            </a:bodyPr>
            <a:lstStyle/>
            <a:p>
              <a:pPr algn="ctr"/>
              <a:r>
                <a:rPr lang="en-US" sz="1400" b="1" dirty="0">
                  <a:solidFill>
                    <a:srgbClr val="7030A0"/>
                  </a:solidFill>
                </a:rPr>
                <a:t>Relationships are built, teachers discover new opportunities, and schools and districts strengthen their STEM pipeline.</a:t>
              </a:r>
            </a:p>
          </p:txBody>
        </p:sp>
      </p:grpSp>
    </p:spTree>
    <p:extLst>
      <p:ext uri="{BB962C8B-B14F-4D97-AF65-F5344CB8AC3E}">
        <p14:creationId xmlns:p14="http://schemas.microsoft.com/office/powerpoint/2010/main" val="24261823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TO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4219460"/>
          </a:xfrm>
          <a:prstGeom prst="rect">
            <a:avLst/>
          </a:prstGeom>
        </p:spPr>
      </p:pic>
      <p:pic>
        <p:nvPicPr>
          <p:cNvPr id="8" name="Picture 7" descr="SCF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462075"/>
            <a:ext cx="3784600" cy="1155700"/>
          </a:xfrm>
          <a:prstGeom prst="rect">
            <a:avLst/>
          </a:prstGeom>
        </p:spPr>
      </p:pic>
      <p:pic>
        <p:nvPicPr>
          <p:cNvPr id="2" name="Picture 1" descr="comp.tiff"/>
          <p:cNvPicPr>
            <a:picLocks noChangeAspect="1"/>
          </p:cNvPicPr>
          <p:nvPr/>
        </p:nvPicPr>
        <p:blipFill rotWithShape="1">
          <a:blip r:embed="rId5">
            <a:extLst>
              <a:ext uri="{28A0092B-C50C-407E-A947-70E740481C1C}">
                <a14:useLocalDpi xmlns:a14="http://schemas.microsoft.com/office/drawing/2010/main" val="0"/>
              </a:ext>
            </a:extLst>
          </a:blip>
          <a:srcRect t="16152"/>
          <a:stretch/>
        </p:blipFill>
        <p:spPr>
          <a:xfrm>
            <a:off x="4495800" y="5479344"/>
            <a:ext cx="4330700" cy="1150055"/>
          </a:xfrm>
          <a:prstGeom prst="rect">
            <a:avLst/>
          </a:prstGeom>
        </p:spPr>
      </p:pic>
    </p:spTree>
    <p:extLst>
      <p:ext uri="{BB962C8B-B14F-4D97-AF65-F5344CB8AC3E}">
        <p14:creationId xmlns:p14="http://schemas.microsoft.com/office/powerpoint/2010/main" val="35948545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295400"/>
            <a:ext cx="8686800" cy="3139321"/>
          </a:xfrm>
          <a:prstGeom prst="rect">
            <a:avLst/>
          </a:prstGeom>
          <a:noFill/>
        </p:spPr>
        <p:txBody>
          <a:bodyPr wrap="square" rtlCol="0">
            <a:spAutoFit/>
          </a:bodyPr>
          <a:lstStyle/>
          <a:p>
            <a:r>
              <a:rPr lang="en-US" sz="2200" dirty="0"/>
              <a:t>The STEM Ecosystems Initiative is built on over a decade of research into successful STEM collaborations, and seeks to nurture and scale effective </a:t>
            </a:r>
            <a:r>
              <a:rPr lang="en-US" sz="2200" dirty="0" smtClean="0"/>
              <a:t>STEM </a:t>
            </a:r>
            <a:r>
              <a:rPr lang="en-US" sz="2200" dirty="0"/>
              <a:t>learning opportunities for all young people.</a:t>
            </a:r>
          </a:p>
          <a:p>
            <a:endParaRPr lang="en-US" sz="2200" dirty="0" smtClean="0"/>
          </a:p>
          <a:p>
            <a:r>
              <a:rPr lang="en-US" sz="2200" dirty="0">
                <a:solidFill>
                  <a:srgbClr val="000000"/>
                </a:solidFill>
              </a:rPr>
              <a:t>Launched in Denver at the Clinton Global Initiative, the STEM Funders Network STEM Learning Ecosystems Initiative forms a National Community of Practice with expert coaching and support from leaders such as superintendents, scientists, industry and others.</a:t>
            </a:r>
          </a:p>
        </p:txBody>
      </p:sp>
      <p:sp>
        <p:nvSpPr>
          <p:cNvPr id="5" name="Title 1"/>
          <p:cNvSpPr>
            <a:spLocks noGrp="1"/>
          </p:cNvSpPr>
          <p:nvPr>
            <p:ph type="title"/>
          </p:nvPr>
        </p:nvSpPr>
        <p:spPr>
          <a:xfrm>
            <a:off x="822960" y="365760"/>
            <a:ext cx="7520940" cy="548640"/>
          </a:xfrm>
        </p:spPr>
        <p:txBody>
          <a:bodyPr/>
          <a:lstStyle/>
          <a:p>
            <a:pPr algn="ctr"/>
            <a:r>
              <a:rPr lang="en-US" sz="3600" dirty="0" err="1" smtClean="0"/>
              <a:t>STEm</a:t>
            </a:r>
            <a:r>
              <a:rPr lang="en-US" sz="3600" dirty="0" smtClean="0"/>
              <a:t> learning ecosystems</a:t>
            </a:r>
            <a:endParaRPr lang="en-US" sz="3600" dirty="0"/>
          </a:p>
        </p:txBody>
      </p:sp>
    </p:spTree>
    <p:extLst>
      <p:ext uri="{BB962C8B-B14F-4D97-AF65-F5344CB8AC3E}">
        <p14:creationId xmlns:p14="http://schemas.microsoft.com/office/powerpoint/2010/main" val="35945053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732E9A"/>
                </a:solidFill>
              </a:rPr>
              <a:t>Read, reflect, Respond</a:t>
            </a:r>
            <a:endParaRPr lang="en-US" sz="3200" b="1" dirty="0">
              <a:solidFill>
                <a:srgbClr val="732E9A"/>
              </a:solidFill>
            </a:endParaRPr>
          </a:p>
        </p:txBody>
      </p:sp>
      <p:sp>
        <p:nvSpPr>
          <p:cNvPr id="3" name="TextBox 2"/>
          <p:cNvSpPr txBox="1"/>
          <p:nvPr/>
        </p:nvSpPr>
        <p:spPr>
          <a:xfrm>
            <a:off x="381000" y="1404878"/>
            <a:ext cx="8382000" cy="2862322"/>
          </a:xfrm>
          <a:prstGeom prst="rect">
            <a:avLst/>
          </a:prstGeom>
          <a:noFill/>
        </p:spPr>
        <p:txBody>
          <a:bodyPr wrap="square" rtlCol="0">
            <a:spAutoFit/>
          </a:bodyPr>
          <a:lstStyle/>
          <a:p>
            <a:r>
              <a:rPr lang="en-US" sz="2000" b="1" i="1" dirty="0"/>
              <a:t>Making Connections with the STEM Learning Ecosystems Initiative</a:t>
            </a:r>
          </a:p>
          <a:p>
            <a:r>
              <a:rPr lang="en-US" sz="2000" b="1" i="1" dirty="0"/>
              <a:t>Building a national community of </a:t>
            </a:r>
            <a:r>
              <a:rPr lang="en-US" sz="2000" b="1" i="1" dirty="0" smtClean="0"/>
              <a:t>practice </a:t>
            </a:r>
          </a:p>
          <a:p>
            <a:r>
              <a:rPr lang="en-US" sz="2000" dirty="0" smtClean="0"/>
              <a:t>Amanda </a:t>
            </a:r>
            <a:r>
              <a:rPr lang="en-US" sz="2000" dirty="0"/>
              <a:t>Baker </a:t>
            </a:r>
            <a:endParaRPr lang="en-US" sz="2000" dirty="0" smtClean="0"/>
          </a:p>
          <a:p>
            <a:r>
              <a:rPr lang="en-US" sz="2000" dirty="0" smtClean="0"/>
              <a:t>December </a:t>
            </a:r>
            <a:r>
              <a:rPr lang="en-US" sz="2000" dirty="0"/>
              <a:t>26, </a:t>
            </a:r>
            <a:r>
              <a:rPr lang="en-US" sz="2000" dirty="0" smtClean="0"/>
              <a:t>2018</a:t>
            </a:r>
          </a:p>
          <a:p>
            <a:endParaRPr lang="en-US" sz="2000" dirty="0"/>
          </a:p>
          <a:p>
            <a:r>
              <a:rPr lang="en-US" sz="2000" b="1" i="1" dirty="0"/>
              <a:t>All 50 states plant a flag for universal STEM education </a:t>
            </a:r>
          </a:p>
          <a:p>
            <a:r>
              <a:rPr lang="en-US" sz="2000" dirty="0" smtClean="0"/>
              <a:t>Paula Golden</a:t>
            </a:r>
          </a:p>
          <a:p>
            <a:r>
              <a:rPr lang="en-US" sz="2000" dirty="0" smtClean="0"/>
              <a:t>December 21, 2018</a:t>
            </a:r>
            <a:endParaRPr lang="en-US" sz="2000" dirty="0"/>
          </a:p>
          <a:p>
            <a:endParaRPr lang="en-US" sz="2000" dirty="0"/>
          </a:p>
        </p:txBody>
      </p:sp>
    </p:spTree>
    <p:extLst>
      <p:ext uri="{BB962C8B-B14F-4D97-AF65-F5344CB8AC3E}">
        <p14:creationId xmlns:p14="http://schemas.microsoft.com/office/powerpoint/2010/main" val="1177421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8600" y="488948"/>
            <a:ext cx="8631236" cy="4083052"/>
            <a:chOff x="284164" y="2209800"/>
            <a:chExt cx="8631236" cy="4083052"/>
          </a:xfrm>
        </p:grpSpPr>
        <p:sp>
          <p:nvSpPr>
            <p:cNvPr id="3" name="Isosceles Triangle 2"/>
            <p:cNvSpPr/>
            <p:nvPr/>
          </p:nvSpPr>
          <p:spPr>
            <a:xfrm>
              <a:off x="284164" y="2209800"/>
              <a:ext cx="1521926" cy="996651"/>
            </a:xfrm>
            <a:prstGeom prst="triangle">
              <a:avLst/>
            </a:prstGeom>
            <a:solidFill>
              <a:srgbClr val="FF5397"/>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6631" y="3672627"/>
              <a:ext cx="1061105" cy="964500"/>
            </a:xfrm>
            <a:prstGeom prst="rect">
              <a:avLst/>
            </a:prstGeom>
            <a:solidFill>
              <a:srgbClr val="36CC9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98400" y="5039001"/>
              <a:ext cx="1227305" cy="1253851"/>
            </a:xfrm>
            <a:prstGeom prst="ellipse">
              <a:avLst/>
            </a:prstGeom>
            <a:solidFill>
              <a:srgbClr val="FFF1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91991" y="2477292"/>
              <a:ext cx="5593373" cy="523220"/>
            </a:xfrm>
            <a:prstGeom prst="rect">
              <a:avLst/>
            </a:prstGeom>
            <a:noFill/>
          </p:spPr>
          <p:txBody>
            <a:bodyPr wrap="none" rtlCol="0">
              <a:spAutoFit/>
            </a:bodyPr>
            <a:lstStyle/>
            <a:p>
              <a:r>
                <a:rPr lang="en-US" sz="2800" b="1" dirty="0" smtClean="0"/>
                <a:t>THREE</a:t>
              </a:r>
              <a:r>
                <a:rPr lang="en-US" sz="2800" dirty="0" smtClean="0"/>
                <a:t> points that you agree with</a:t>
              </a:r>
              <a:endParaRPr lang="en-US" sz="2800" dirty="0"/>
            </a:p>
          </p:txBody>
        </p:sp>
        <p:sp>
          <p:nvSpPr>
            <p:cNvPr id="8" name="TextBox 7"/>
            <p:cNvSpPr txBox="1"/>
            <p:nvPr/>
          </p:nvSpPr>
          <p:spPr>
            <a:xfrm>
              <a:off x="2491991" y="3672627"/>
              <a:ext cx="6366259" cy="954107"/>
            </a:xfrm>
            <a:prstGeom prst="rect">
              <a:avLst/>
            </a:prstGeom>
            <a:noFill/>
          </p:spPr>
          <p:txBody>
            <a:bodyPr wrap="square" rtlCol="0">
              <a:spAutoFit/>
            </a:bodyPr>
            <a:lstStyle/>
            <a:p>
              <a:r>
                <a:rPr lang="en-US" sz="2800" b="1" dirty="0" smtClean="0"/>
                <a:t>TWO</a:t>
              </a:r>
              <a:r>
                <a:rPr lang="en-US" sz="2800" dirty="0" smtClean="0"/>
                <a:t> ideas that </a:t>
              </a:r>
              <a:r>
                <a:rPr lang="en-US" sz="2800" u="sng" dirty="0" smtClean="0">
                  <a:solidFill>
                    <a:srgbClr val="732E9A"/>
                  </a:solidFill>
                </a:rPr>
                <a:t>don’t</a:t>
              </a:r>
              <a:r>
                <a:rPr lang="en-US" sz="2800" dirty="0" smtClean="0"/>
                <a:t> square with your thinking</a:t>
              </a:r>
              <a:endParaRPr lang="en-US" sz="2800" dirty="0"/>
            </a:p>
          </p:txBody>
        </p:sp>
        <p:sp>
          <p:nvSpPr>
            <p:cNvPr id="9" name="TextBox 8"/>
            <p:cNvSpPr txBox="1"/>
            <p:nvPr/>
          </p:nvSpPr>
          <p:spPr>
            <a:xfrm>
              <a:off x="2514600" y="5257800"/>
              <a:ext cx="6400800" cy="954107"/>
            </a:xfrm>
            <a:prstGeom prst="rect">
              <a:avLst/>
            </a:prstGeom>
            <a:noFill/>
          </p:spPr>
          <p:txBody>
            <a:bodyPr wrap="square" rtlCol="0">
              <a:spAutoFit/>
            </a:bodyPr>
            <a:lstStyle/>
            <a:p>
              <a:r>
                <a:rPr lang="en-US" sz="2800" b="1" dirty="0" smtClean="0"/>
                <a:t>ONE</a:t>
              </a:r>
              <a:r>
                <a:rPr lang="en-US" sz="2800" dirty="0" smtClean="0"/>
                <a:t> question still going around in your mind.</a:t>
              </a:r>
              <a:endParaRPr lang="en-US" sz="2800" dirty="0"/>
            </a:p>
          </p:txBody>
        </p:sp>
      </p:grpSp>
      <p:pic>
        <p:nvPicPr>
          <p:cNvPr id="11" name="Picture 10" descr="STEM ecosys logo.tiff"/>
          <p:cNvPicPr>
            <a:picLocks noChangeAspect="1"/>
          </p:cNvPicPr>
          <p:nvPr/>
        </p:nvPicPr>
        <p:blipFill rotWithShape="1">
          <a:blip r:embed="rId3">
            <a:extLst>
              <a:ext uri="{28A0092B-C50C-407E-A947-70E740481C1C}">
                <a14:useLocalDpi xmlns:a14="http://schemas.microsoft.com/office/drawing/2010/main" val="0"/>
              </a:ext>
            </a:extLst>
          </a:blip>
          <a:srcRect l="1871" t="9860" b="10818"/>
          <a:stretch/>
        </p:blipFill>
        <p:spPr>
          <a:xfrm>
            <a:off x="3657600" y="5334000"/>
            <a:ext cx="5410200" cy="1299780"/>
          </a:xfrm>
          <a:prstGeom prst="rect">
            <a:avLst/>
          </a:prstGeom>
        </p:spPr>
      </p:pic>
    </p:spTree>
    <p:extLst>
      <p:ext uri="{BB962C8B-B14F-4D97-AF65-F5344CB8AC3E}">
        <p14:creationId xmlns:p14="http://schemas.microsoft.com/office/powerpoint/2010/main" val="24665075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471657_985646998141226_6101026476830872628_o.jpg"/>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0" y="1"/>
            <a:ext cx="9144000" cy="5029200"/>
          </a:xfrm>
          <a:prstGeom prst="rect">
            <a:avLst/>
          </a:prstGeom>
        </p:spPr>
      </p:pic>
      <p:sp>
        <p:nvSpPr>
          <p:cNvPr id="2" name="Title 1"/>
          <p:cNvSpPr>
            <a:spLocks noGrp="1"/>
          </p:cNvSpPr>
          <p:nvPr>
            <p:ph type="title"/>
          </p:nvPr>
        </p:nvSpPr>
        <p:spPr>
          <a:xfrm>
            <a:off x="838200" y="5715000"/>
            <a:ext cx="7520940" cy="548640"/>
          </a:xfrm>
        </p:spPr>
        <p:txBody>
          <a:bodyPr/>
          <a:lstStyle/>
          <a:p>
            <a:pPr algn="ctr"/>
            <a:r>
              <a:rPr lang="en-US" sz="3600" dirty="0" smtClean="0"/>
              <a:t>SCCMS Miscellaneous</a:t>
            </a:r>
            <a:endParaRPr lang="en-US" sz="3600" dirty="0"/>
          </a:p>
        </p:txBody>
      </p:sp>
    </p:spTree>
    <p:extLst>
      <p:ext uri="{BB962C8B-B14F-4D97-AF65-F5344CB8AC3E}">
        <p14:creationId xmlns:p14="http://schemas.microsoft.com/office/powerpoint/2010/main" val="32290459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686800" cy="548640"/>
          </a:xfrm>
        </p:spPr>
        <p:txBody>
          <a:bodyPr>
            <a:normAutofit fontScale="90000"/>
          </a:bodyPr>
          <a:lstStyle/>
          <a:p>
            <a:pPr algn="l"/>
            <a:r>
              <a:rPr lang="en-US" dirty="0" smtClean="0">
                <a:solidFill>
                  <a:srgbClr val="732E9A"/>
                </a:solidFill>
              </a:rPr>
              <a:t>Discipline 1</a:t>
            </a:r>
            <a:br>
              <a:rPr lang="en-US" dirty="0" smtClean="0">
                <a:solidFill>
                  <a:srgbClr val="732E9A"/>
                </a:solidFill>
              </a:rPr>
            </a:br>
            <a:r>
              <a:rPr lang="en-US" sz="4000" dirty="0" smtClean="0">
                <a:solidFill>
                  <a:srgbClr val="732E9A"/>
                </a:solidFill>
              </a:rPr>
              <a:t>Focus on the Wildly Important Goals</a:t>
            </a:r>
            <a:endParaRPr lang="en-US" sz="4000" dirty="0">
              <a:solidFill>
                <a:srgbClr val="732E9A"/>
              </a:solidFill>
            </a:endParaRPr>
          </a:p>
        </p:txBody>
      </p:sp>
      <p:sp>
        <p:nvSpPr>
          <p:cNvPr id="3" name="Content Placeholder 2"/>
          <p:cNvSpPr>
            <a:spLocks noGrp="1"/>
          </p:cNvSpPr>
          <p:nvPr>
            <p:ph idx="1"/>
          </p:nvPr>
        </p:nvSpPr>
        <p:spPr>
          <a:xfrm>
            <a:off x="457200" y="1752600"/>
            <a:ext cx="8229600" cy="1819153"/>
          </a:xfrm>
        </p:spPr>
        <p:txBody>
          <a:bodyPr>
            <a:noAutofit/>
          </a:bodyPr>
          <a:lstStyle/>
          <a:p>
            <a:pPr marL="0" indent="0">
              <a:spcAft>
                <a:spcPts val="600"/>
              </a:spcAft>
            </a:pPr>
            <a:r>
              <a:rPr lang="en-US" sz="2800" dirty="0"/>
              <a:t>1 Expand </a:t>
            </a:r>
            <a:r>
              <a:rPr lang="en-US" sz="2800" dirty="0">
                <a:solidFill>
                  <a:schemeClr val="accent1"/>
                </a:solidFill>
              </a:rPr>
              <a:t>annual</a:t>
            </a:r>
            <a:r>
              <a:rPr lang="en-US" sz="2800" dirty="0"/>
              <a:t> </a:t>
            </a:r>
            <a:r>
              <a:rPr lang="en-US" sz="2800" dirty="0">
                <a:solidFill>
                  <a:srgbClr val="1D86CD"/>
                </a:solidFill>
              </a:rPr>
              <a:t>statewide engagement </a:t>
            </a:r>
            <a:r>
              <a:rPr lang="en-US" sz="2800" dirty="0"/>
              <a:t>(virtual and face to face) 20% by </a:t>
            </a:r>
            <a:r>
              <a:rPr lang="en-US" sz="2800" dirty="0">
                <a:solidFill>
                  <a:srgbClr val="1D86CD"/>
                </a:solidFill>
              </a:rPr>
              <a:t>June 30, </a:t>
            </a:r>
            <a:r>
              <a:rPr lang="en-US" sz="2800" dirty="0" smtClean="0">
                <a:solidFill>
                  <a:srgbClr val="1D86CD"/>
                </a:solidFill>
              </a:rPr>
              <a:t>2020</a:t>
            </a:r>
            <a:r>
              <a:rPr lang="en-US" sz="2800" dirty="0" smtClean="0"/>
              <a:t>. </a:t>
            </a:r>
            <a:endParaRPr lang="en-US" sz="2800" dirty="0"/>
          </a:p>
          <a:p>
            <a:pPr marL="0" indent="0">
              <a:spcAft>
                <a:spcPts val="600"/>
              </a:spcAft>
            </a:pPr>
            <a:r>
              <a:rPr lang="en-US" sz="2800" dirty="0"/>
              <a:t>2. Grow our </a:t>
            </a:r>
            <a:r>
              <a:rPr lang="en-US" sz="2800" dirty="0">
                <a:solidFill>
                  <a:srgbClr val="1D86CD"/>
                </a:solidFill>
              </a:rPr>
              <a:t>annual maintenance revenue </a:t>
            </a:r>
            <a:r>
              <a:rPr lang="en-US" sz="2800" dirty="0"/>
              <a:t>20% </a:t>
            </a:r>
            <a:r>
              <a:rPr lang="en-US" sz="2800" dirty="0">
                <a:solidFill>
                  <a:srgbClr val="1D86CD"/>
                </a:solidFill>
              </a:rPr>
              <a:t>by June 30, 2020</a:t>
            </a:r>
            <a:r>
              <a:rPr lang="en-US" sz="2800" dirty="0"/>
              <a:t> (Baseline TBD)</a:t>
            </a:r>
          </a:p>
          <a:p>
            <a:pPr marL="0" indent="0">
              <a:spcAft>
                <a:spcPts val="600"/>
              </a:spcAft>
            </a:pPr>
            <a:r>
              <a:rPr lang="en-US" sz="2800" dirty="0"/>
              <a:t>3. Increase our </a:t>
            </a:r>
            <a:r>
              <a:rPr lang="en-US" sz="2800" dirty="0">
                <a:solidFill>
                  <a:srgbClr val="1D86CD"/>
                </a:solidFill>
              </a:rPr>
              <a:t>overall annual revenue </a:t>
            </a:r>
            <a:r>
              <a:rPr lang="en-US" sz="2800" dirty="0"/>
              <a:t>20% (to approx. $3.25 million) by </a:t>
            </a:r>
            <a:r>
              <a:rPr lang="en-US" sz="2800" dirty="0">
                <a:solidFill>
                  <a:schemeClr val="accent1"/>
                </a:solidFill>
              </a:rPr>
              <a:t>June 30, </a:t>
            </a:r>
            <a:r>
              <a:rPr lang="en-US" sz="2800" dirty="0" smtClean="0">
                <a:solidFill>
                  <a:schemeClr val="accent1"/>
                </a:solidFill>
              </a:rPr>
              <a:t>2020.</a:t>
            </a:r>
            <a:endParaRPr lang="en-US" sz="2800" dirty="0">
              <a:solidFill>
                <a:schemeClr val="accent1"/>
              </a:solidFill>
            </a:endParaRPr>
          </a:p>
        </p:txBody>
      </p:sp>
      <p:pic>
        <p:nvPicPr>
          <p:cNvPr id="5" name="Picture 4" descr="SCCMS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638800"/>
            <a:ext cx="2471410" cy="750308"/>
          </a:xfrm>
          <a:prstGeom prst="rect">
            <a:avLst/>
          </a:prstGeom>
        </p:spPr>
      </p:pic>
      <p:pic>
        <p:nvPicPr>
          <p:cNvPr id="6" name="Picture 5" descr="tc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5181600"/>
            <a:ext cx="3646551" cy="1557104"/>
          </a:xfrm>
          <a:prstGeom prst="rect">
            <a:avLst/>
          </a:prstGeom>
        </p:spPr>
      </p:pic>
    </p:spTree>
    <p:extLst>
      <p:ext uri="{BB962C8B-B14F-4D97-AF65-F5344CB8AC3E}">
        <p14:creationId xmlns:p14="http://schemas.microsoft.com/office/powerpoint/2010/main" val="14337268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2438400" y="304800"/>
            <a:ext cx="5562600" cy="990600"/>
          </a:xfrm>
        </p:spPr>
        <p:txBody>
          <a:bodyPr rtlCol="0" anchor="t">
            <a:normAutofit fontScale="90000"/>
          </a:bodyPr>
          <a:lstStyle/>
          <a:p>
            <a:pPr eaLnBrk="1" fontAlgn="auto" hangingPunct="1">
              <a:spcAft>
                <a:spcPts val="0"/>
              </a:spcAft>
              <a:defRPr/>
            </a:pPr>
            <a:r>
              <a:rPr lang="en-US" sz="4400" b="1" dirty="0" smtClean="0">
                <a:solidFill>
                  <a:schemeClr val="accent3"/>
                </a:solidFill>
                <a:ea typeface="ＭＳ Ｐゴシック" pitchFamily="-111" charset="-128"/>
                <a:cs typeface="ＭＳ Ｐゴシック" pitchFamily="-111" charset="-128"/>
              </a:rPr>
              <a:t>Our Intended Agenda</a:t>
            </a:r>
          </a:p>
        </p:txBody>
      </p:sp>
      <p:sp>
        <p:nvSpPr>
          <p:cNvPr id="25603" name="TextBox 7"/>
          <p:cNvSpPr txBox="1">
            <a:spLocks noChangeArrowheads="1"/>
          </p:cNvSpPr>
          <p:nvPr/>
        </p:nvSpPr>
        <p:spPr bwMode="auto">
          <a:xfrm>
            <a:off x="609600" y="1066800"/>
            <a:ext cx="7772400" cy="3477875"/>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2000" b="1" dirty="0" smtClean="0">
                <a:solidFill>
                  <a:schemeClr val="accent2"/>
                </a:solidFill>
              </a:rPr>
              <a:t>11:00 am	Meet &amp; Greet</a:t>
            </a:r>
          </a:p>
          <a:p>
            <a:pPr>
              <a:spcAft>
                <a:spcPts val="600"/>
              </a:spcAft>
            </a:pPr>
            <a:r>
              <a:rPr lang="en-US" sz="2000" b="1" dirty="0" smtClean="0">
                <a:solidFill>
                  <a:schemeClr val="tx2"/>
                </a:solidFill>
              </a:rPr>
              <a:t>11:30		Lunch</a:t>
            </a:r>
            <a:endParaRPr lang="en-US" sz="2000" b="1" dirty="0">
              <a:solidFill>
                <a:schemeClr val="tx2"/>
              </a:solidFill>
            </a:endParaRPr>
          </a:p>
          <a:p>
            <a:pPr>
              <a:spcAft>
                <a:spcPts val="600"/>
              </a:spcAft>
            </a:pPr>
            <a:r>
              <a:rPr lang="en-US" sz="2000" b="1" dirty="0" smtClean="0">
                <a:solidFill>
                  <a:srgbClr val="732E9A"/>
                </a:solidFill>
              </a:rPr>
              <a:t>12:30 </a:t>
            </a:r>
            <a:r>
              <a:rPr lang="en-US" sz="2000" b="1" dirty="0">
                <a:solidFill>
                  <a:srgbClr val="732E9A"/>
                </a:solidFill>
              </a:rPr>
              <a:t>pm</a:t>
            </a:r>
            <a:r>
              <a:rPr lang="en-US" sz="2000" b="1" dirty="0" smtClean="0">
                <a:solidFill>
                  <a:srgbClr val="732E9A"/>
                </a:solidFill>
              </a:rPr>
              <a:t>	Welcomes/Celebrations</a:t>
            </a:r>
          </a:p>
          <a:p>
            <a:pPr>
              <a:spcAft>
                <a:spcPts val="600"/>
              </a:spcAft>
            </a:pPr>
            <a:r>
              <a:rPr lang="en-US" sz="2000" b="1" dirty="0" smtClean="0"/>
              <a:t>12:50 	</a:t>
            </a:r>
            <a:r>
              <a:rPr lang="en-US" sz="2000" b="1" dirty="0" smtClean="0">
                <a:solidFill>
                  <a:srgbClr val="404040"/>
                </a:solidFill>
              </a:rPr>
              <a:t>	</a:t>
            </a:r>
            <a:r>
              <a:rPr lang="en-US" sz="2000" b="1" dirty="0">
                <a:solidFill>
                  <a:schemeClr val="tx2"/>
                </a:solidFill>
              </a:rPr>
              <a:t>Community Engagement</a:t>
            </a:r>
          </a:p>
          <a:p>
            <a:pPr>
              <a:spcAft>
                <a:spcPts val="600"/>
              </a:spcAft>
            </a:pPr>
            <a:r>
              <a:rPr lang="en-US" sz="2000" b="1" dirty="0" smtClean="0">
                <a:solidFill>
                  <a:srgbClr val="732E9A"/>
                </a:solidFill>
              </a:rPr>
              <a:t>1:00		</a:t>
            </a:r>
            <a:r>
              <a:rPr lang="en-US" sz="2000" b="1" dirty="0">
                <a:solidFill>
                  <a:srgbClr val="732E9A"/>
                </a:solidFill>
              </a:rPr>
              <a:t>Grand Challenges</a:t>
            </a:r>
            <a:endParaRPr lang="en-US" sz="2000" dirty="0">
              <a:solidFill>
                <a:srgbClr val="732E9A"/>
              </a:solidFill>
            </a:endParaRPr>
          </a:p>
          <a:p>
            <a:pPr>
              <a:spcAft>
                <a:spcPts val="600"/>
              </a:spcAft>
            </a:pPr>
            <a:r>
              <a:rPr lang="en-US" sz="2000" b="1" dirty="0" smtClean="0">
                <a:solidFill>
                  <a:srgbClr val="000000"/>
                </a:solidFill>
              </a:rPr>
              <a:t>1:15 	</a:t>
            </a:r>
            <a:r>
              <a:rPr lang="en-US" sz="2000" b="1" dirty="0" smtClean="0">
                <a:solidFill>
                  <a:srgbClr val="073E87"/>
                </a:solidFill>
              </a:rPr>
              <a:t>	</a:t>
            </a:r>
            <a:r>
              <a:rPr lang="en-US" sz="2000" b="1" dirty="0">
                <a:solidFill>
                  <a:srgbClr val="000000"/>
                </a:solidFill>
              </a:rPr>
              <a:t>STEM Ecosystems</a:t>
            </a:r>
          </a:p>
          <a:p>
            <a:pPr>
              <a:spcAft>
                <a:spcPts val="600"/>
              </a:spcAft>
            </a:pPr>
            <a:r>
              <a:rPr lang="en-US" sz="2000" b="1" dirty="0" smtClean="0">
                <a:solidFill>
                  <a:srgbClr val="732E9A"/>
                </a:solidFill>
              </a:rPr>
              <a:t>2:15		SCCMS Misc.</a:t>
            </a:r>
          </a:p>
          <a:p>
            <a:pPr>
              <a:spcAft>
                <a:spcPts val="600"/>
              </a:spcAft>
            </a:pPr>
            <a:r>
              <a:rPr lang="en-US" sz="2000" b="1" dirty="0" smtClean="0">
                <a:solidFill>
                  <a:srgbClr val="000000"/>
                </a:solidFill>
              </a:rPr>
              <a:t>1:55 </a:t>
            </a:r>
            <a:r>
              <a:rPr lang="en-US" sz="2000" b="1" dirty="0">
                <a:solidFill>
                  <a:srgbClr val="000000"/>
                </a:solidFill>
              </a:rPr>
              <a:t>	</a:t>
            </a:r>
            <a:r>
              <a:rPr lang="en-US" sz="2000" b="1" dirty="0">
                <a:solidFill>
                  <a:srgbClr val="073E87"/>
                </a:solidFill>
              </a:rPr>
              <a:t>	</a:t>
            </a:r>
            <a:r>
              <a:rPr lang="en-US" sz="2000" b="1" dirty="0">
                <a:solidFill>
                  <a:srgbClr val="000000"/>
                </a:solidFill>
              </a:rPr>
              <a:t>Ways for you to </a:t>
            </a:r>
            <a:r>
              <a:rPr lang="en-US" sz="2000" b="1" dirty="0" smtClean="0">
                <a:solidFill>
                  <a:srgbClr val="000000"/>
                </a:solidFill>
              </a:rPr>
              <a:t>Engage</a:t>
            </a:r>
            <a:endParaRPr lang="en-US" sz="2000" dirty="0" smtClean="0">
              <a:solidFill>
                <a:srgbClr val="073E87"/>
              </a:solidFill>
            </a:endParaRPr>
          </a:p>
          <a:p>
            <a:pPr>
              <a:spcAft>
                <a:spcPts val="600"/>
              </a:spcAft>
            </a:pPr>
            <a:r>
              <a:rPr lang="en-US" sz="2000" b="1" dirty="0" smtClean="0">
                <a:solidFill>
                  <a:srgbClr val="732E9A"/>
                </a:solidFill>
              </a:rPr>
              <a:t>2:45 </a:t>
            </a:r>
            <a:r>
              <a:rPr lang="en-US" sz="2000" b="1" dirty="0" err="1" smtClean="0">
                <a:solidFill>
                  <a:srgbClr val="732E9A"/>
                </a:solidFill>
              </a:rPr>
              <a:t>ish</a:t>
            </a:r>
            <a:r>
              <a:rPr lang="en-US" sz="2000" b="1" dirty="0" smtClean="0">
                <a:solidFill>
                  <a:srgbClr val="732E9A"/>
                </a:solidFill>
              </a:rPr>
              <a:t> 	</a:t>
            </a:r>
            <a:r>
              <a:rPr lang="en-US" sz="2000" b="1" dirty="0">
                <a:solidFill>
                  <a:srgbClr val="732E9A"/>
                </a:solidFill>
              </a:rPr>
              <a:t>Optional </a:t>
            </a:r>
            <a:r>
              <a:rPr lang="en-US" sz="2000" b="1" dirty="0" smtClean="0">
                <a:solidFill>
                  <a:srgbClr val="732E9A"/>
                </a:solidFill>
              </a:rPr>
              <a:t>Tour</a:t>
            </a:r>
            <a:endParaRPr lang="en-US" sz="2000" b="1" dirty="0">
              <a:solidFill>
                <a:srgbClr val="732E9A"/>
              </a:solidFill>
            </a:endParaRPr>
          </a:p>
        </p:txBody>
      </p:sp>
      <p:cxnSp>
        <p:nvCxnSpPr>
          <p:cNvPr id="6" name="Straight Connector 5"/>
          <p:cNvCxnSpPr/>
          <p:nvPr/>
        </p:nvCxnSpPr>
        <p:spPr>
          <a:xfrm>
            <a:off x="0" y="5029200"/>
            <a:ext cx="9144000" cy="0"/>
          </a:xfrm>
          <a:prstGeom prst="line">
            <a:avLst/>
          </a:prstGeom>
          <a:ln w="38100" cmpd="sng"/>
        </p:spPr>
        <p:style>
          <a:lnRef idx="2">
            <a:schemeClr val="accent1"/>
          </a:lnRef>
          <a:fillRef idx="0">
            <a:schemeClr val="accent1"/>
          </a:fillRef>
          <a:effectRef idx="1">
            <a:schemeClr val="accent1"/>
          </a:effectRef>
          <a:fontRef idx="minor">
            <a:schemeClr val="tx1"/>
          </a:fontRef>
        </p:style>
      </p:cxnSp>
      <p:pic>
        <p:nvPicPr>
          <p:cNvPr id="5" name="Picture 4" descr="SCCMS Logo for Consideration 2.jpg"/>
          <p:cNvPicPr>
            <a:picLocks noChangeAspect="1"/>
          </p:cNvPicPr>
          <p:nvPr/>
        </p:nvPicPr>
        <p:blipFill>
          <a:blip r:embed="rId3"/>
          <a:srcRect/>
          <a:stretch>
            <a:fillRect/>
          </a:stretch>
        </p:blipFill>
        <p:spPr bwMode="auto">
          <a:xfrm>
            <a:off x="2743200" y="5486400"/>
            <a:ext cx="3733800" cy="103716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51783" y="1066800"/>
            <a:ext cx="7948934" cy="2554545"/>
          </a:xfrm>
          <a:prstGeom prst="rect">
            <a:avLst/>
          </a:prstGeom>
          <a:noFill/>
        </p:spPr>
        <p:txBody>
          <a:bodyPr wrap="square" rtlCol="0">
            <a:spAutoFit/>
          </a:bodyPr>
          <a:lstStyle/>
          <a:p>
            <a:pPr marL="285750" indent="-285750">
              <a:buFontTx/>
              <a:buChar char="-"/>
            </a:pPr>
            <a:r>
              <a:rPr lang="en-US" sz="2400" b="1" dirty="0" smtClean="0"/>
              <a:t>NSF </a:t>
            </a:r>
            <a:r>
              <a:rPr lang="en-US" sz="2400" b="1" dirty="0"/>
              <a:t>INCLUDES DDLP Statewide Consortium: </a:t>
            </a:r>
            <a:r>
              <a:rPr lang="en-US" sz="2400" dirty="0"/>
              <a:t>Supporting Underrepresented Populations in </a:t>
            </a:r>
            <a:r>
              <a:rPr lang="en-US" sz="2400" dirty="0" err="1"/>
              <a:t>Precalculus</a:t>
            </a:r>
            <a:r>
              <a:rPr lang="en-US" sz="2400" dirty="0"/>
              <a:t> by Organizational Redesign toward Engineering </a:t>
            </a:r>
            <a:r>
              <a:rPr lang="en-US" sz="2400" dirty="0" smtClean="0"/>
              <a:t>Diversity</a:t>
            </a:r>
          </a:p>
          <a:p>
            <a:endParaRPr lang="en-US" sz="1600" dirty="0" smtClean="0"/>
          </a:p>
          <a:p>
            <a:pPr marL="285750" indent="-285750">
              <a:buFontTx/>
              <a:buChar char="-"/>
            </a:pPr>
            <a:r>
              <a:rPr lang="en-US" sz="2400" b="1" dirty="0" smtClean="0"/>
              <a:t>CS </a:t>
            </a:r>
            <a:r>
              <a:rPr lang="en-US" sz="2400" b="1" dirty="0"/>
              <a:t>For All: RPP: </a:t>
            </a:r>
            <a:r>
              <a:rPr lang="en-US" sz="2400" dirty="0"/>
              <a:t>A Scalable RPP for Preparing and Supporting Teachers to Teach Culturally Responsive and Rigorous CS Courses in SC High Schools</a:t>
            </a:r>
          </a:p>
        </p:txBody>
      </p:sp>
      <p:pic>
        <p:nvPicPr>
          <p:cNvPr id="14" name="Picture 8" descr="academicSymbolWdm_copur.jpg"/>
          <p:cNvPicPr>
            <a:picLocks noChangeAspect="1"/>
          </p:cNvPicPr>
          <p:nvPr/>
        </p:nvPicPr>
        <p:blipFill>
          <a:blip r:embed="rId3"/>
          <a:srcRect/>
          <a:stretch>
            <a:fillRect/>
          </a:stretch>
        </p:blipFill>
        <p:spPr bwMode="auto">
          <a:xfrm>
            <a:off x="6096000" y="4046536"/>
            <a:ext cx="2465866" cy="525464"/>
          </a:xfrm>
          <a:prstGeom prst="rect">
            <a:avLst/>
          </a:prstGeom>
          <a:noFill/>
          <a:ln w="9525">
            <a:noFill/>
            <a:miter lim="800000"/>
            <a:headEnd/>
            <a:tailEnd/>
          </a:ln>
        </p:spPr>
      </p:pic>
      <p:sp>
        <p:nvSpPr>
          <p:cNvPr id="2" name="TextBox 1"/>
          <p:cNvSpPr txBox="1"/>
          <p:nvPr/>
        </p:nvSpPr>
        <p:spPr>
          <a:xfrm>
            <a:off x="1844418" y="198947"/>
            <a:ext cx="4431121" cy="707886"/>
          </a:xfrm>
          <a:prstGeom prst="rect">
            <a:avLst/>
          </a:prstGeom>
          <a:noFill/>
        </p:spPr>
        <p:txBody>
          <a:bodyPr wrap="none" rtlCol="0">
            <a:spAutoFit/>
          </a:bodyPr>
          <a:lstStyle/>
          <a:p>
            <a:r>
              <a:rPr lang="en-US" sz="4000" b="1" dirty="0" smtClean="0">
                <a:solidFill>
                  <a:srgbClr val="272F70"/>
                </a:solidFill>
              </a:rPr>
              <a:t>Continuing in 2019+</a:t>
            </a:r>
            <a:endParaRPr lang="en-US" sz="4000" b="1" dirty="0">
              <a:solidFill>
                <a:srgbClr val="272F70"/>
              </a:solidFill>
            </a:endParaRPr>
          </a:p>
        </p:txBody>
      </p:sp>
      <p:sp>
        <p:nvSpPr>
          <p:cNvPr id="4" name="TextBox 3"/>
          <p:cNvSpPr txBox="1"/>
          <p:nvPr/>
        </p:nvSpPr>
        <p:spPr>
          <a:xfrm>
            <a:off x="533400" y="4831140"/>
            <a:ext cx="8200951" cy="1569660"/>
          </a:xfrm>
          <a:prstGeom prst="rect">
            <a:avLst/>
          </a:prstGeom>
          <a:noFill/>
        </p:spPr>
        <p:txBody>
          <a:bodyPr wrap="square" rtlCol="0">
            <a:spAutoFit/>
          </a:bodyPr>
          <a:lstStyle/>
          <a:p>
            <a:pPr marL="285750" indent="-285750">
              <a:buFont typeface="Lucida Grande"/>
              <a:buChar char="-"/>
            </a:pPr>
            <a:r>
              <a:rPr lang="en-US" sz="2400" b="1" dirty="0" err="1" smtClean="0"/>
              <a:t>iSTEM</a:t>
            </a:r>
            <a:r>
              <a:rPr lang="en-US" sz="2400" b="1" dirty="0" smtClean="0"/>
              <a:t> CS: </a:t>
            </a:r>
            <a:r>
              <a:rPr lang="en-US" sz="2400" dirty="0" smtClean="0"/>
              <a:t>An Innovation Pilot for Preparing </a:t>
            </a:r>
            <a:r>
              <a:rPr lang="en-US" sz="2400" dirty="0"/>
              <a:t>and Supporting </a:t>
            </a:r>
            <a:r>
              <a:rPr lang="en-US" sz="2400" dirty="0" smtClean="0"/>
              <a:t>Middle Grades Teachers </a:t>
            </a:r>
            <a:r>
              <a:rPr lang="en-US" sz="2400" dirty="0"/>
              <a:t>to </a:t>
            </a:r>
            <a:r>
              <a:rPr lang="en-US" sz="2400" dirty="0" smtClean="0"/>
              <a:t>Integrate CS standards into Science, Mathematics &amp; Other Courses</a:t>
            </a:r>
            <a:endParaRPr lang="en-US" sz="2400" dirty="0"/>
          </a:p>
          <a:p>
            <a:endParaRPr lang="en-US" sz="2400" dirty="0"/>
          </a:p>
        </p:txBody>
      </p:sp>
      <p:pic>
        <p:nvPicPr>
          <p:cNvPr id="8" name="Picture 3" descr="Boeing-Logo-blue-resize2.jpg"/>
          <p:cNvPicPr>
            <a:picLocks noChangeAspect="1"/>
          </p:cNvPicPr>
          <p:nvPr/>
        </p:nvPicPr>
        <p:blipFill>
          <a:blip r:embed="rId4"/>
          <a:srcRect/>
          <a:stretch>
            <a:fillRect/>
          </a:stretch>
        </p:blipFill>
        <p:spPr bwMode="auto">
          <a:xfrm>
            <a:off x="6324600" y="5943600"/>
            <a:ext cx="2116709" cy="591620"/>
          </a:xfrm>
          <a:prstGeom prst="rect">
            <a:avLst/>
          </a:prstGeom>
          <a:noFill/>
          <a:ln w="9525">
            <a:noFill/>
            <a:miter lim="800000"/>
            <a:headEnd/>
            <a:tailEnd/>
          </a:ln>
        </p:spPr>
      </p:pic>
    </p:spTree>
    <p:extLst>
      <p:ext uri="{BB962C8B-B14F-4D97-AF65-F5344CB8AC3E}">
        <p14:creationId xmlns:p14="http://schemas.microsoft.com/office/powerpoint/2010/main" val="3943197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New collaborations</a:t>
            </a:r>
            <a:endParaRPr lang="en-US" sz="3600" dirty="0"/>
          </a:p>
        </p:txBody>
      </p:sp>
      <p:pic>
        <p:nvPicPr>
          <p:cNvPr id="3" name="Picture 2" descr="adv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5000"/>
            <a:ext cx="4347135" cy="1752600"/>
          </a:xfrm>
          <a:prstGeom prst="rect">
            <a:avLst/>
          </a:prstGeom>
        </p:spPr>
      </p:pic>
      <p:pic>
        <p:nvPicPr>
          <p:cNvPr id="4" name="Picture 3" descr="m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502" y="1905000"/>
            <a:ext cx="3496236" cy="1828800"/>
          </a:xfrm>
          <a:prstGeom prst="rect">
            <a:avLst/>
          </a:prstGeom>
        </p:spPr>
      </p:pic>
      <p:sp>
        <p:nvSpPr>
          <p:cNvPr id="5" name="TextBox 4"/>
          <p:cNvSpPr txBox="1"/>
          <p:nvPr/>
        </p:nvSpPr>
        <p:spPr>
          <a:xfrm>
            <a:off x="5638800" y="3962400"/>
            <a:ext cx="2720329" cy="369332"/>
          </a:xfrm>
          <a:prstGeom prst="rect">
            <a:avLst/>
          </a:prstGeom>
          <a:noFill/>
        </p:spPr>
        <p:txBody>
          <a:bodyPr wrap="none" rtlCol="0">
            <a:spAutoFit/>
          </a:bodyPr>
          <a:lstStyle/>
          <a:p>
            <a:r>
              <a:rPr lang="en-US" dirty="0"/>
              <a:t>https://</a:t>
            </a:r>
            <a:r>
              <a:rPr lang="en-US" dirty="0" err="1"/>
              <a:t>makeymakey.com</a:t>
            </a:r>
            <a:endParaRPr lang="en-US" dirty="0"/>
          </a:p>
        </p:txBody>
      </p:sp>
      <p:sp>
        <p:nvSpPr>
          <p:cNvPr id="6" name="TextBox 5"/>
          <p:cNvSpPr txBox="1"/>
          <p:nvPr/>
        </p:nvSpPr>
        <p:spPr>
          <a:xfrm>
            <a:off x="914400" y="3962400"/>
            <a:ext cx="2904724" cy="369332"/>
          </a:xfrm>
          <a:prstGeom prst="rect">
            <a:avLst/>
          </a:prstGeom>
          <a:noFill/>
        </p:spPr>
        <p:txBody>
          <a:bodyPr wrap="none" rtlCol="0">
            <a:spAutoFit/>
          </a:bodyPr>
          <a:lstStyle/>
          <a:p>
            <a:r>
              <a:rPr lang="en-US" dirty="0"/>
              <a:t>https://</a:t>
            </a:r>
            <a:r>
              <a:rPr lang="en-US" dirty="0" err="1"/>
              <a:t>www.advanc-ed.org</a:t>
            </a:r>
            <a:endParaRPr lang="en-US" dirty="0"/>
          </a:p>
        </p:txBody>
      </p:sp>
    </p:spTree>
    <p:extLst>
      <p:ext uri="{BB962C8B-B14F-4D97-AF65-F5344CB8AC3E}">
        <p14:creationId xmlns:p14="http://schemas.microsoft.com/office/powerpoint/2010/main" val="41222964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P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5486400"/>
            <a:ext cx="3657600" cy="1193800"/>
          </a:xfrm>
          <a:prstGeom prst="rect">
            <a:avLst/>
          </a:prstGeom>
        </p:spPr>
      </p:pic>
      <p:sp>
        <p:nvSpPr>
          <p:cNvPr id="3" name="Rectangle 2"/>
          <p:cNvSpPr/>
          <p:nvPr/>
        </p:nvSpPr>
        <p:spPr>
          <a:xfrm>
            <a:off x="625304" y="1447800"/>
            <a:ext cx="7987517" cy="2677656"/>
          </a:xfrm>
          <a:prstGeom prst="rect">
            <a:avLst/>
          </a:prstGeom>
        </p:spPr>
        <p:txBody>
          <a:bodyPr wrap="square">
            <a:spAutoFit/>
          </a:bodyPr>
          <a:lstStyle/>
          <a:p>
            <a:r>
              <a:rPr lang="en-US" sz="2400" b="1" dirty="0"/>
              <a:t>Research Hypothesis</a:t>
            </a:r>
            <a:r>
              <a:rPr lang="en-US" sz="2400" dirty="0"/>
              <a:t>: When implemented as part of a systemic STEM education effort consistent with the </a:t>
            </a:r>
            <a:r>
              <a:rPr lang="en-US" sz="2400" u="sng" dirty="0">
                <a:hlinkClick r:id="rId4"/>
              </a:rPr>
              <a:t>STEM Theory of Action</a:t>
            </a:r>
            <a:r>
              <a:rPr lang="en-US" sz="2400" dirty="0"/>
              <a:t>, the </a:t>
            </a:r>
            <a:r>
              <a:rPr lang="en-US" sz="2400" dirty="0" err="1"/>
              <a:t>ShareSpace</a:t>
            </a:r>
            <a:r>
              <a:rPr lang="en-US" sz="2400" dirty="0"/>
              <a:t> Foundation’s Mars Map Curriculum promotes teacher use of effective instructional strategies and positive student learning outcomes aligned with SC Academic Standards for Science and other subject areas.</a:t>
            </a:r>
          </a:p>
        </p:txBody>
      </p:sp>
      <p:sp>
        <p:nvSpPr>
          <p:cNvPr id="4" name="TextBox 3"/>
          <p:cNvSpPr txBox="1"/>
          <p:nvPr/>
        </p:nvSpPr>
        <p:spPr>
          <a:xfrm>
            <a:off x="625304" y="4495800"/>
            <a:ext cx="3190597" cy="461665"/>
          </a:xfrm>
          <a:prstGeom prst="rect">
            <a:avLst/>
          </a:prstGeom>
          <a:noFill/>
        </p:spPr>
        <p:txBody>
          <a:bodyPr wrap="none" rtlCol="0">
            <a:spAutoFit/>
          </a:bodyPr>
          <a:lstStyle/>
          <a:p>
            <a:r>
              <a:rPr lang="en-US" sz="2400" dirty="0" smtClean="0"/>
              <a:t>Research Grant $60,000</a:t>
            </a:r>
            <a:endParaRPr lang="en-US" sz="2400" dirty="0"/>
          </a:p>
        </p:txBody>
      </p:sp>
      <p:sp>
        <p:nvSpPr>
          <p:cNvPr id="6" name="Title 1"/>
          <p:cNvSpPr>
            <a:spLocks noGrp="1"/>
          </p:cNvSpPr>
          <p:nvPr>
            <p:ph type="title"/>
          </p:nvPr>
        </p:nvSpPr>
        <p:spPr>
          <a:xfrm>
            <a:off x="822960" y="365760"/>
            <a:ext cx="7520940" cy="548640"/>
          </a:xfrm>
        </p:spPr>
        <p:txBody>
          <a:bodyPr/>
          <a:lstStyle/>
          <a:p>
            <a:pPr algn="ctr"/>
            <a:r>
              <a:rPr lang="en-US" sz="3600" dirty="0" smtClean="0"/>
              <a:t>New Research</a:t>
            </a:r>
            <a:endParaRPr lang="en-US" sz="3600" dirty="0"/>
          </a:p>
        </p:txBody>
      </p:sp>
      <p:pic>
        <p:nvPicPr>
          <p:cNvPr id="7" name="Picture 6" descr="aff.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562600"/>
            <a:ext cx="3848100" cy="1104900"/>
          </a:xfrm>
          <a:prstGeom prst="rect">
            <a:avLst/>
          </a:prstGeom>
        </p:spPr>
      </p:pic>
    </p:spTree>
    <p:extLst>
      <p:ext uri="{BB962C8B-B14F-4D97-AF65-F5344CB8AC3E}">
        <p14:creationId xmlns:p14="http://schemas.microsoft.com/office/powerpoint/2010/main" val="36657216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Ways to Engage</a:t>
            </a:r>
            <a:endParaRPr lang="en-US" sz="3600" dirty="0"/>
          </a:p>
        </p:txBody>
      </p:sp>
      <p:sp>
        <p:nvSpPr>
          <p:cNvPr id="4" name="Rectangle 3"/>
          <p:cNvSpPr/>
          <p:nvPr/>
        </p:nvSpPr>
        <p:spPr>
          <a:xfrm>
            <a:off x="762000" y="1524000"/>
            <a:ext cx="7467600" cy="1200328"/>
          </a:xfrm>
          <a:prstGeom prst="rect">
            <a:avLst/>
          </a:prstGeom>
        </p:spPr>
        <p:txBody>
          <a:bodyPr wrap="square">
            <a:spAutoFit/>
          </a:bodyPr>
          <a:lstStyle/>
          <a:p>
            <a:r>
              <a:rPr lang="en-US" sz="2400" b="1" dirty="0" smtClean="0"/>
              <a:t>Follow </a:t>
            </a:r>
            <a:r>
              <a:rPr lang="en-US" sz="2400" b="1" dirty="0"/>
              <a:t>us on social media </a:t>
            </a:r>
            <a:endParaRPr lang="en-US" sz="2400" dirty="0"/>
          </a:p>
          <a:p>
            <a:r>
              <a:rPr lang="en-US" sz="2400" u="sng" dirty="0">
                <a:solidFill>
                  <a:schemeClr val="accent2"/>
                </a:solidFill>
              </a:rPr>
              <a:t>https://</a:t>
            </a:r>
            <a:r>
              <a:rPr lang="en-US" sz="2400" u="sng" dirty="0" err="1">
                <a:solidFill>
                  <a:schemeClr val="accent2"/>
                </a:solidFill>
              </a:rPr>
              <a:t>www.facebook.com</a:t>
            </a:r>
            <a:r>
              <a:rPr lang="en-US" sz="2400" u="sng" dirty="0">
                <a:solidFill>
                  <a:schemeClr val="accent2"/>
                </a:solidFill>
              </a:rPr>
              <a:t>/</a:t>
            </a:r>
            <a:r>
              <a:rPr lang="en-US" sz="2400" u="sng" dirty="0" err="1">
                <a:solidFill>
                  <a:schemeClr val="accent2"/>
                </a:solidFill>
              </a:rPr>
              <a:t>SCCMS.ForEducation</a:t>
            </a:r>
            <a:endParaRPr lang="en-US" sz="2400" dirty="0">
              <a:solidFill>
                <a:schemeClr val="accent2"/>
              </a:solidFill>
            </a:endParaRPr>
          </a:p>
          <a:p>
            <a:r>
              <a:rPr lang="en-US" sz="2400" u="sng" dirty="0">
                <a:solidFill>
                  <a:schemeClr val="accent2"/>
                </a:solidFill>
              </a:rPr>
              <a:t>https://</a:t>
            </a:r>
            <a:r>
              <a:rPr lang="en-US" sz="2400" u="sng" dirty="0" err="1">
                <a:solidFill>
                  <a:schemeClr val="accent2"/>
                </a:solidFill>
              </a:rPr>
              <a:t>twitter.com</a:t>
            </a:r>
            <a:r>
              <a:rPr lang="en-US" sz="2400" u="sng" dirty="0">
                <a:solidFill>
                  <a:schemeClr val="accent2"/>
                </a:solidFill>
              </a:rPr>
              <a:t>/SCCMS_STEM</a:t>
            </a:r>
            <a:endParaRPr lang="en-US" sz="2400" dirty="0">
              <a:solidFill>
                <a:schemeClr val="accent2"/>
              </a:solidFill>
            </a:endParaRPr>
          </a:p>
        </p:txBody>
      </p:sp>
      <p:sp>
        <p:nvSpPr>
          <p:cNvPr id="5" name="TextBox 4"/>
          <p:cNvSpPr txBox="1"/>
          <p:nvPr/>
        </p:nvSpPr>
        <p:spPr>
          <a:xfrm>
            <a:off x="762000" y="3352800"/>
            <a:ext cx="6114675" cy="830997"/>
          </a:xfrm>
          <a:prstGeom prst="rect">
            <a:avLst/>
          </a:prstGeom>
          <a:noFill/>
        </p:spPr>
        <p:txBody>
          <a:bodyPr wrap="none" rtlCol="0">
            <a:spAutoFit/>
          </a:bodyPr>
          <a:lstStyle/>
          <a:p>
            <a:r>
              <a:rPr lang="en-US" sz="2400" b="1" dirty="0" smtClean="0"/>
              <a:t>Check out the improved SCCMS website</a:t>
            </a:r>
          </a:p>
          <a:p>
            <a:r>
              <a:rPr lang="en-US" sz="2400" dirty="0" err="1" smtClean="0">
                <a:solidFill>
                  <a:srgbClr val="732E9A"/>
                </a:solidFill>
              </a:rPr>
              <a:t>www.sccoalition.org</a:t>
            </a:r>
            <a:endParaRPr lang="en-US" sz="2400" dirty="0">
              <a:solidFill>
                <a:srgbClr val="732E9A"/>
              </a:solidFill>
            </a:endParaRPr>
          </a:p>
        </p:txBody>
      </p:sp>
      <p:pic>
        <p:nvPicPr>
          <p:cNvPr id="6" name="Picture 5" descr="SCCMS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5410200"/>
            <a:ext cx="3262898" cy="990600"/>
          </a:xfrm>
          <a:prstGeom prst="rect">
            <a:avLst/>
          </a:prstGeom>
        </p:spPr>
      </p:pic>
    </p:spTree>
    <p:extLst>
      <p:ext uri="{BB962C8B-B14F-4D97-AF65-F5344CB8AC3E}">
        <p14:creationId xmlns:p14="http://schemas.microsoft.com/office/powerpoint/2010/main" val="2967951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7520940" cy="548640"/>
          </a:xfrm>
        </p:spPr>
        <p:txBody>
          <a:bodyPr/>
          <a:lstStyle/>
          <a:p>
            <a:pPr algn="ctr"/>
            <a:r>
              <a:rPr lang="en-US" sz="3600" dirty="0" smtClean="0"/>
              <a:t>Ways to Engage</a:t>
            </a:r>
            <a:endParaRPr lang="en-US" sz="3600" dirty="0"/>
          </a:p>
        </p:txBody>
      </p:sp>
      <p:sp>
        <p:nvSpPr>
          <p:cNvPr id="3" name="TextBox 2"/>
          <p:cNvSpPr txBox="1"/>
          <p:nvPr/>
        </p:nvSpPr>
        <p:spPr>
          <a:xfrm rot="10800000" flipV="1">
            <a:off x="457200" y="838201"/>
            <a:ext cx="8458200" cy="707886"/>
          </a:xfrm>
          <a:prstGeom prst="rect">
            <a:avLst/>
          </a:prstGeom>
          <a:noFill/>
        </p:spPr>
        <p:txBody>
          <a:bodyPr wrap="square" rtlCol="0">
            <a:spAutoFit/>
          </a:bodyPr>
          <a:lstStyle/>
          <a:p>
            <a:r>
              <a:rPr lang="en-US" sz="2000" b="1" dirty="0">
                <a:solidFill>
                  <a:schemeClr val="accent1">
                    <a:lumMod val="75000"/>
                  </a:schemeClr>
                </a:solidFill>
              </a:rPr>
              <a:t>Education Reform </a:t>
            </a:r>
            <a:r>
              <a:rPr lang="en-US" sz="2000" b="1" dirty="0" smtClean="0">
                <a:solidFill>
                  <a:schemeClr val="accent1">
                    <a:lumMod val="75000"/>
                  </a:schemeClr>
                </a:solidFill>
              </a:rPr>
              <a:t>Bills:</a:t>
            </a:r>
            <a:r>
              <a:rPr lang="en-US" sz="2000" b="1" dirty="0">
                <a:solidFill>
                  <a:schemeClr val="accent1">
                    <a:lumMod val="75000"/>
                  </a:schemeClr>
                </a:solidFill>
              </a:rPr>
              <a:t> South Carolina Career Opportunity and Access for All Act (H. 3759</a:t>
            </a:r>
            <a:r>
              <a:rPr lang="en-US" sz="2000" b="1" dirty="0" smtClean="0">
                <a:solidFill>
                  <a:schemeClr val="accent1">
                    <a:lumMod val="75000"/>
                  </a:schemeClr>
                </a:solidFill>
              </a:rPr>
              <a:t>)  The</a:t>
            </a:r>
            <a:r>
              <a:rPr lang="en-US" sz="2000" b="1" dirty="0">
                <a:solidFill>
                  <a:schemeClr val="accent1">
                    <a:lumMod val="75000"/>
                  </a:schemeClr>
                </a:solidFill>
              </a:rPr>
              <a:t> </a:t>
            </a:r>
            <a:r>
              <a:rPr lang="en-US" sz="2000" b="1" dirty="0" smtClean="0">
                <a:solidFill>
                  <a:schemeClr val="accent1">
                    <a:lumMod val="75000"/>
                  </a:schemeClr>
                </a:solidFill>
              </a:rPr>
              <a:t>Senate companion </a:t>
            </a:r>
            <a:r>
              <a:rPr lang="en-US" sz="2000" b="1" dirty="0">
                <a:solidFill>
                  <a:schemeClr val="accent1">
                    <a:lumMod val="75000"/>
                  </a:schemeClr>
                </a:solidFill>
              </a:rPr>
              <a:t>bill </a:t>
            </a:r>
            <a:r>
              <a:rPr lang="en-US" sz="2000" b="1" dirty="0" smtClean="0">
                <a:solidFill>
                  <a:schemeClr val="accent1">
                    <a:lumMod val="75000"/>
                  </a:schemeClr>
                </a:solidFill>
              </a:rPr>
              <a:t>is </a:t>
            </a:r>
            <a:r>
              <a:rPr lang="en-US" sz="2000" b="1" dirty="0">
                <a:solidFill>
                  <a:schemeClr val="accent1">
                    <a:lumMod val="75000"/>
                  </a:schemeClr>
                </a:solidFill>
              </a:rPr>
              <a:t>(S. 419) </a:t>
            </a:r>
          </a:p>
        </p:txBody>
      </p:sp>
      <p:sp>
        <p:nvSpPr>
          <p:cNvPr id="6" name="TextBox 5"/>
          <p:cNvSpPr txBox="1"/>
          <p:nvPr/>
        </p:nvSpPr>
        <p:spPr>
          <a:xfrm>
            <a:off x="228600" y="1752600"/>
            <a:ext cx="8686800" cy="4770537"/>
          </a:xfrm>
          <a:prstGeom prst="rect">
            <a:avLst/>
          </a:prstGeom>
          <a:noFill/>
        </p:spPr>
        <p:txBody>
          <a:bodyPr wrap="square" rtlCol="0">
            <a:spAutoFit/>
          </a:bodyPr>
          <a:lstStyle/>
          <a:p>
            <a:pPr>
              <a:spcAft>
                <a:spcPts val="1200"/>
              </a:spcAft>
            </a:pPr>
            <a:r>
              <a:rPr lang="en-US" b="1" dirty="0"/>
              <a:t>Section 6</a:t>
            </a:r>
            <a:r>
              <a:rPr lang="en-US" dirty="0"/>
              <a:t> is all about Computer </a:t>
            </a:r>
            <a:r>
              <a:rPr lang="en-US" dirty="0" smtClean="0"/>
              <a:t>Science.</a:t>
            </a:r>
          </a:p>
          <a:p>
            <a:pPr>
              <a:spcAft>
                <a:spcPts val="1200"/>
              </a:spcAft>
            </a:pPr>
            <a:r>
              <a:rPr lang="en-US" b="1" dirty="0" smtClean="0"/>
              <a:t>Sections </a:t>
            </a:r>
            <a:r>
              <a:rPr lang="en-US" b="1" dirty="0"/>
              <a:t>7 and 9 </a:t>
            </a:r>
            <a:r>
              <a:rPr lang="en-US" dirty="0" smtClean="0"/>
              <a:t>continue </a:t>
            </a:r>
            <a:r>
              <a:rPr lang="en-US" dirty="0"/>
              <a:t>science as one of 3 core academic areas, but leaves assessment at grades 4,6 and 8.</a:t>
            </a:r>
          </a:p>
          <a:p>
            <a:pPr>
              <a:spcAft>
                <a:spcPts val="1200"/>
              </a:spcAft>
            </a:pPr>
            <a:r>
              <a:rPr lang="en-US" b="1" dirty="0" smtClean="0"/>
              <a:t>Section </a:t>
            </a:r>
            <a:r>
              <a:rPr lang="en-US" b="1" dirty="0"/>
              <a:t>22 </a:t>
            </a:r>
            <a:r>
              <a:rPr lang="en-US" dirty="0"/>
              <a:t>describes K-12 reading and math performance </a:t>
            </a:r>
            <a:r>
              <a:rPr lang="en-US" dirty="0" smtClean="0"/>
              <a:t>tracking.</a:t>
            </a:r>
          </a:p>
          <a:p>
            <a:pPr>
              <a:spcAft>
                <a:spcPts val="1200"/>
              </a:spcAft>
            </a:pPr>
            <a:r>
              <a:rPr lang="en-US" b="1" dirty="0" smtClean="0"/>
              <a:t>Section </a:t>
            </a:r>
            <a:r>
              <a:rPr lang="en-US" b="1" dirty="0"/>
              <a:t>23 </a:t>
            </a:r>
            <a:r>
              <a:rPr lang="en-US" dirty="0" smtClean="0"/>
              <a:t>eliminates remedial </a:t>
            </a:r>
            <a:r>
              <a:rPr lang="en-US" dirty="0"/>
              <a:t>math at IHE’s which could create some serious PD needs for </a:t>
            </a:r>
            <a:r>
              <a:rPr lang="en-US" dirty="0" smtClean="0"/>
              <a:t>MS and HS </a:t>
            </a:r>
            <a:r>
              <a:rPr lang="en-US" dirty="0"/>
              <a:t>teachers.</a:t>
            </a:r>
          </a:p>
          <a:p>
            <a:pPr>
              <a:spcAft>
                <a:spcPts val="1200"/>
              </a:spcAft>
            </a:pPr>
            <a:r>
              <a:rPr lang="en-US" b="1" dirty="0" smtClean="0"/>
              <a:t>Sections </a:t>
            </a:r>
            <a:r>
              <a:rPr lang="en-US" b="1" dirty="0"/>
              <a:t>26-28 </a:t>
            </a:r>
            <a:r>
              <a:rPr lang="en-US" dirty="0"/>
              <a:t>create a whole new way to think about career clusters by abolishing the current </a:t>
            </a:r>
            <a:r>
              <a:rPr lang="en-US" dirty="0" smtClean="0"/>
              <a:t>16 clusters.</a:t>
            </a:r>
          </a:p>
          <a:p>
            <a:pPr>
              <a:spcAft>
                <a:spcPts val="1200"/>
              </a:spcAft>
            </a:pPr>
            <a:r>
              <a:rPr lang="en-US" b="1" dirty="0" smtClean="0"/>
              <a:t>Section </a:t>
            </a:r>
            <a:r>
              <a:rPr lang="en-US" b="1" dirty="0"/>
              <a:t>31 </a:t>
            </a:r>
            <a:r>
              <a:rPr lang="en-US" dirty="0"/>
              <a:t>gives tax credits to those who employ grades 6-12 teachers as interns.  </a:t>
            </a:r>
          </a:p>
          <a:p>
            <a:pPr>
              <a:spcAft>
                <a:spcPts val="1200"/>
              </a:spcAft>
            </a:pPr>
            <a:r>
              <a:rPr lang="en-US" b="1" dirty="0" smtClean="0"/>
              <a:t>Section </a:t>
            </a:r>
            <a:r>
              <a:rPr lang="en-US" b="1" dirty="0"/>
              <a:t>34 </a:t>
            </a:r>
            <a:r>
              <a:rPr lang="en-US" dirty="0"/>
              <a:t>allows schools with good ratings to hire up to 25% of staff as non-certified </a:t>
            </a:r>
            <a:r>
              <a:rPr lang="en-US" dirty="0" smtClean="0"/>
              <a:t>teachers.</a:t>
            </a:r>
          </a:p>
          <a:p>
            <a:pPr>
              <a:spcAft>
                <a:spcPts val="1200"/>
              </a:spcAft>
            </a:pPr>
            <a:r>
              <a:rPr lang="en-US" b="1" dirty="0" smtClean="0"/>
              <a:t>Section </a:t>
            </a:r>
            <a:r>
              <a:rPr lang="en-US" b="1" dirty="0"/>
              <a:t>44 </a:t>
            </a:r>
            <a:r>
              <a:rPr lang="en-US" dirty="0"/>
              <a:t>describes what low performing schools will need to do…including the creation of PD plans</a:t>
            </a:r>
            <a:r>
              <a:rPr lang="en-US" dirty="0" smtClean="0"/>
              <a:t>.</a:t>
            </a:r>
            <a:endParaRPr lang="en-US" dirty="0"/>
          </a:p>
        </p:txBody>
      </p:sp>
    </p:spTree>
    <p:extLst>
      <p:ext uri="{BB962C8B-B14F-4D97-AF65-F5344CB8AC3E}">
        <p14:creationId xmlns:p14="http://schemas.microsoft.com/office/powerpoint/2010/main" val="308859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077200" cy="548640"/>
          </a:xfrm>
        </p:spPr>
        <p:txBody>
          <a:bodyPr/>
          <a:lstStyle/>
          <a:p>
            <a:r>
              <a:rPr lang="en-US" dirty="0"/>
              <a:t>House </a:t>
            </a:r>
            <a:r>
              <a:rPr lang="en-US" dirty="0" smtClean="0"/>
              <a:t>Education &amp; Public Works </a:t>
            </a:r>
            <a:r>
              <a:rPr lang="en-US" dirty="0"/>
              <a:t>Committee</a:t>
            </a:r>
            <a:br>
              <a:rPr lang="en-US" dirty="0"/>
            </a:br>
            <a:endParaRPr lang="en-US" dirty="0"/>
          </a:p>
        </p:txBody>
      </p:sp>
      <p:sp>
        <p:nvSpPr>
          <p:cNvPr id="6" name="Rectangle 5"/>
          <p:cNvSpPr/>
          <p:nvPr/>
        </p:nvSpPr>
        <p:spPr>
          <a:xfrm>
            <a:off x="457200" y="1524000"/>
            <a:ext cx="3733800" cy="3960059"/>
          </a:xfrm>
          <a:prstGeom prst="rect">
            <a:avLst/>
          </a:prstGeom>
          <a:solidFill>
            <a:schemeClr val="tx2">
              <a:lumMod val="10000"/>
              <a:lumOff val="90000"/>
            </a:schemeClr>
          </a:solidFill>
          <a:ln>
            <a:solidFill>
              <a:schemeClr val="accent1"/>
            </a:solidFill>
          </a:ln>
        </p:spPr>
        <p:txBody>
          <a:bodyPr wrap="square">
            <a:spAutoFit/>
          </a:bodyPr>
          <a:lstStyle/>
          <a:p>
            <a:pPr>
              <a:spcAft>
                <a:spcPts val="800"/>
              </a:spcAft>
            </a:pPr>
            <a:r>
              <a:rPr lang="en-US" b="1" dirty="0">
                <a:solidFill>
                  <a:srgbClr val="1D324C"/>
                </a:solidFill>
                <a:latin typeface="ArialMT"/>
              </a:rPr>
              <a:t>Allison, </a:t>
            </a:r>
            <a:r>
              <a:rPr lang="en-US" b="1" dirty="0" err="1">
                <a:solidFill>
                  <a:srgbClr val="1D324C"/>
                </a:solidFill>
                <a:latin typeface="ArialMT"/>
              </a:rPr>
              <a:t>Merita</a:t>
            </a:r>
            <a:r>
              <a:rPr lang="en-US" b="1" dirty="0">
                <a:solidFill>
                  <a:srgbClr val="1D324C"/>
                </a:solidFill>
                <a:latin typeface="ArialMT"/>
              </a:rPr>
              <a:t> A. "Rita", </a:t>
            </a:r>
            <a:r>
              <a:rPr lang="en-US" b="1" i="1" dirty="0">
                <a:solidFill>
                  <a:srgbClr val="1D324C"/>
                </a:solidFill>
                <a:latin typeface="ArialMT"/>
              </a:rPr>
              <a:t>Chairman</a:t>
            </a:r>
            <a:endParaRPr lang="en-US" b="1" i="1" dirty="0">
              <a:solidFill>
                <a:srgbClr val="000000"/>
              </a:solidFill>
              <a:latin typeface="ArialMT"/>
            </a:endParaRPr>
          </a:p>
          <a:p>
            <a:pPr>
              <a:spcAft>
                <a:spcPts val="800"/>
              </a:spcAft>
            </a:pPr>
            <a:r>
              <a:rPr lang="en-US" b="1" dirty="0">
                <a:solidFill>
                  <a:srgbClr val="1D324C"/>
                </a:solidFill>
                <a:latin typeface="ArialMT"/>
              </a:rPr>
              <a:t>Young, Ronald "Ronnie", </a:t>
            </a:r>
            <a:r>
              <a:rPr lang="en-US" b="1" i="1" dirty="0">
                <a:solidFill>
                  <a:srgbClr val="1D324C"/>
                </a:solidFill>
                <a:latin typeface="ArialMT"/>
              </a:rPr>
              <a:t>1st V.C.</a:t>
            </a:r>
            <a:endParaRPr lang="en-US" b="1" i="1" dirty="0">
              <a:solidFill>
                <a:srgbClr val="000000"/>
              </a:solidFill>
              <a:latin typeface="ArialMT"/>
            </a:endParaRPr>
          </a:p>
          <a:p>
            <a:pPr>
              <a:spcAft>
                <a:spcPts val="800"/>
              </a:spcAft>
            </a:pPr>
            <a:r>
              <a:rPr lang="en-US" b="1" dirty="0">
                <a:solidFill>
                  <a:srgbClr val="1D324C"/>
                </a:solidFill>
                <a:latin typeface="ArialMT"/>
              </a:rPr>
              <a:t>Brown, Robert L., </a:t>
            </a:r>
            <a:r>
              <a:rPr lang="en-US" b="1" i="1" dirty="0">
                <a:solidFill>
                  <a:srgbClr val="1D324C"/>
                </a:solidFill>
                <a:latin typeface="ArialMT"/>
              </a:rPr>
              <a:t>2nd V.C.</a:t>
            </a:r>
            <a:endParaRPr lang="en-US" b="1" i="1" dirty="0">
              <a:solidFill>
                <a:srgbClr val="000000"/>
              </a:solidFill>
              <a:latin typeface="ArialMT"/>
            </a:endParaRPr>
          </a:p>
          <a:p>
            <a:pPr>
              <a:spcAft>
                <a:spcPts val="800"/>
              </a:spcAft>
            </a:pPr>
            <a:r>
              <a:rPr lang="en-US" b="1" dirty="0">
                <a:solidFill>
                  <a:srgbClr val="1D324C"/>
                </a:solidFill>
                <a:latin typeface="ArialMT"/>
              </a:rPr>
              <a:t>Alexander, Terry</a:t>
            </a:r>
            <a:endParaRPr lang="en-US" b="1" dirty="0">
              <a:solidFill>
                <a:srgbClr val="000000"/>
              </a:solidFill>
              <a:latin typeface="ArialMT"/>
            </a:endParaRPr>
          </a:p>
          <a:p>
            <a:pPr>
              <a:spcAft>
                <a:spcPts val="800"/>
              </a:spcAft>
            </a:pPr>
            <a:r>
              <a:rPr lang="en-US" b="1" dirty="0">
                <a:solidFill>
                  <a:srgbClr val="1D324C"/>
                </a:solidFill>
                <a:latin typeface="ArialMT"/>
              </a:rPr>
              <a:t>Bennett, Linda "Lin"</a:t>
            </a:r>
            <a:endParaRPr lang="en-US" b="1" dirty="0">
              <a:solidFill>
                <a:srgbClr val="000000"/>
              </a:solidFill>
              <a:latin typeface="ArialMT"/>
            </a:endParaRPr>
          </a:p>
          <a:p>
            <a:pPr>
              <a:spcAft>
                <a:spcPts val="800"/>
              </a:spcAft>
            </a:pPr>
            <a:r>
              <a:rPr lang="en-US" b="1" dirty="0">
                <a:solidFill>
                  <a:srgbClr val="1D324C"/>
                </a:solidFill>
                <a:latin typeface="ArialMT"/>
              </a:rPr>
              <a:t>Brawley, Wendy C.</a:t>
            </a:r>
            <a:endParaRPr lang="en-US" b="1" dirty="0">
              <a:solidFill>
                <a:srgbClr val="000000"/>
              </a:solidFill>
              <a:latin typeface="ArialMT"/>
            </a:endParaRPr>
          </a:p>
          <a:p>
            <a:pPr>
              <a:spcAft>
                <a:spcPts val="800"/>
              </a:spcAft>
            </a:pPr>
            <a:r>
              <a:rPr lang="en-US" b="1" dirty="0" err="1">
                <a:solidFill>
                  <a:srgbClr val="1D324C"/>
                </a:solidFill>
                <a:latin typeface="ArialMT"/>
              </a:rPr>
              <a:t>Calhoon</a:t>
            </a:r>
            <a:r>
              <a:rPr lang="en-US" b="1" dirty="0">
                <a:solidFill>
                  <a:srgbClr val="1D324C"/>
                </a:solidFill>
                <a:latin typeface="ArialMT"/>
              </a:rPr>
              <a:t>, Paula </a:t>
            </a:r>
            <a:r>
              <a:rPr lang="en-US" b="1" dirty="0" err="1">
                <a:solidFill>
                  <a:srgbClr val="1D324C"/>
                </a:solidFill>
                <a:latin typeface="ArialMT"/>
              </a:rPr>
              <a:t>Rawl</a:t>
            </a:r>
            <a:endParaRPr lang="en-US" b="1" dirty="0">
              <a:solidFill>
                <a:srgbClr val="000000"/>
              </a:solidFill>
              <a:latin typeface="ArialMT"/>
            </a:endParaRPr>
          </a:p>
          <a:p>
            <a:pPr>
              <a:spcAft>
                <a:spcPts val="800"/>
              </a:spcAft>
            </a:pPr>
            <a:r>
              <a:rPr lang="en-US" b="1" dirty="0" err="1">
                <a:solidFill>
                  <a:srgbClr val="1D324C"/>
                </a:solidFill>
                <a:latin typeface="ArialMT"/>
              </a:rPr>
              <a:t>Chellis</a:t>
            </a:r>
            <a:r>
              <a:rPr lang="en-US" b="1" dirty="0">
                <a:solidFill>
                  <a:srgbClr val="1D324C"/>
                </a:solidFill>
                <a:latin typeface="ArialMT"/>
              </a:rPr>
              <a:t>, Converse A "Con", IV</a:t>
            </a:r>
            <a:endParaRPr lang="en-US" b="1" dirty="0">
              <a:solidFill>
                <a:srgbClr val="000000"/>
              </a:solidFill>
              <a:latin typeface="ArialMT"/>
            </a:endParaRPr>
          </a:p>
          <a:p>
            <a:pPr>
              <a:spcAft>
                <a:spcPts val="800"/>
              </a:spcAft>
            </a:pPr>
            <a:r>
              <a:rPr lang="en-US" b="1" dirty="0">
                <a:solidFill>
                  <a:srgbClr val="1D324C"/>
                </a:solidFill>
                <a:latin typeface="ArialMT"/>
              </a:rPr>
              <a:t>Cox, Bobby J</a:t>
            </a:r>
            <a:r>
              <a:rPr lang="en-US" b="1" dirty="0" smtClean="0">
                <a:solidFill>
                  <a:srgbClr val="1D324C"/>
                </a:solidFill>
                <a:latin typeface="ArialMT"/>
              </a:rPr>
              <a:t>.</a:t>
            </a:r>
            <a:endParaRPr lang="en-US" b="1" dirty="0">
              <a:solidFill>
                <a:srgbClr val="000000"/>
              </a:solidFill>
              <a:latin typeface="ArialMT"/>
            </a:endParaRPr>
          </a:p>
        </p:txBody>
      </p:sp>
      <p:sp>
        <p:nvSpPr>
          <p:cNvPr id="7" name="Rectangle 6"/>
          <p:cNvSpPr/>
          <p:nvPr/>
        </p:nvSpPr>
        <p:spPr>
          <a:xfrm>
            <a:off x="4876800" y="1524000"/>
            <a:ext cx="3810000" cy="3406061"/>
          </a:xfrm>
          <a:prstGeom prst="rect">
            <a:avLst/>
          </a:prstGeom>
          <a:solidFill>
            <a:schemeClr val="accent1">
              <a:lumMod val="20000"/>
              <a:lumOff val="80000"/>
            </a:schemeClr>
          </a:solidFill>
          <a:ln>
            <a:solidFill>
              <a:schemeClr val="accent3"/>
            </a:solidFill>
          </a:ln>
        </p:spPr>
        <p:txBody>
          <a:bodyPr wrap="square">
            <a:spAutoFit/>
          </a:bodyPr>
          <a:lstStyle/>
          <a:p>
            <a:pPr>
              <a:spcAft>
                <a:spcPts val="800"/>
              </a:spcAft>
            </a:pPr>
            <a:r>
              <a:rPr lang="en-US" b="1" dirty="0">
                <a:solidFill>
                  <a:srgbClr val="1D324C"/>
                </a:solidFill>
                <a:latin typeface="ArialMT"/>
              </a:rPr>
              <a:t>Felder, R. </a:t>
            </a:r>
            <a:r>
              <a:rPr lang="en-US" b="1" dirty="0" err="1">
                <a:solidFill>
                  <a:srgbClr val="1D324C"/>
                </a:solidFill>
                <a:latin typeface="ArialMT"/>
              </a:rPr>
              <a:t>Raye</a:t>
            </a:r>
            <a:endParaRPr lang="en-US" b="1" dirty="0">
              <a:solidFill>
                <a:srgbClr val="000000"/>
              </a:solidFill>
              <a:latin typeface="ArialMT"/>
            </a:endParaRPr>
          </a:p>
          <a:p>
            <a:pPr>
              <a:spcAft>
                <a:spcPts val="800"/>
              </a:spcAft>
            </a:pPr>
            <a:r>
              <a:rPr lang="en-US" b="1" dirty="0" err="1">
                <a:solidFill>
                  <a:srgbClr val="1D324C"/>
                </a:solidFill>
                <a:latin typeface="ArialMT"/>
              </a:rPr>
              <a:t>Govan</a:t>
            </a:r>
            <a:r>
              <a:rPr lang="en-US" b="1" dirty="0">
                <a:solidFill>
                  <a:srgbClr val="1D324C"/>
                </a:solidFill>
                <a:latin typeface="ArialMT"/>
              </a:rPr>
              <a:t>, Jerry N., Jr.</a:t>
            </a:r>
            <a:endParaRPr lang="en-US" b="1" dirty="0">
              <a:solidFill>
                <a:srgbClr val="000000"/>
              </a:solidFill>
              <a:latin typeface="ArialMT"/>
            </a:endParaRPr>
          </a:p>
          <a:p>
            <a:pPr>
              <a:spcAft>
                <a:spcPts val="800"/>
              </a:spcAft>
            </a:pPr>
            <a:r>
              <a:rPr lang="en-US" b="1" dirty="0">
                <a:solidFill>
                  <a:srgbClr val="1D324C"/>
                </a:solidFill>
                <a:latin typeface="ArialMT"/>
              </a:rPr>
              <a:t>Long, Steven Wayne</a:t>
            </a:r>
            <a:endParaRPr lang="en-US" b="1" dirty="0">
              <a:solidFill>
                <a:srgbClr val="000000"/>
              </a:solidFill>
              <a:latin typeface="ArialMT"/>
            </a:endParaRPr>
          </a:p>
          <a:p>
            <a:pPr>
              <a:spcAft>
                <a:spcPts val="800"/>
              </a:spcAft>
            </a:pPr>
            <a:r>
              <a:rPr lang="en-US" b="1" dirty="0">
                <a:solidFill>
                  <a:srgbClr val="1D324C"/>
                </a:solidFill>
                <a:latin typeface="ArialMT"/>
              </a:rPr>
              <a:t>McGinnis, Timothy A "Tim"</a:t>
            </a:r>
            <a:endParaRPr lang="en-US" b="1" dirty="0">
              <a:solidFill>
                <a:srgbClr val="000000"/>
              </a:solidFill>
              <a:latin typeface="ArialMT"/>
            </a:endParaRPr>
          </a:p>
          <a:p>
            <a:pPr>
              <a:spcAft>
                <a:spcPts val="800"/>
              </a:spcAft>
            </a:pPr>
            <a:r>
              <a:rPr lang="en-US" b="1" dirty="0">
                <a:solidFill>
                  <a:srgbClr val="1D324C"/>
                </a:solidFill>
                <a:latin typeface="ArialMT"/>
              </a:rPr>
              <a:t>Stringer, Tommy M.</a:t>
            </a:r>
            <a:endParaRPr lang="en-US" b="1" dirty="0">
              <a:solidFill>
                <a:srgbClr val="000000"/>
              </a:solidFill>
              <a:latin typeface="ArialMT"/>
            </a:endParaRPr>
          </a:p>
          <a:p>
            <a:pPr>
              <a:spcAft>
                <a:spcPts val="800"/>
              </a:spcAft>
            </a:pPr>
            <a:r>
              <a:rPr lang="en-US" b="1" dirty="0">
                <a:solidFill>
                  <a:srgbClr val="1D324C"/>
                </a:solidFill>
                <a:latin typeface="ArialMT"/>
              </a:rPr>
              <a:t>Taylor, Bill</a:t>
            </a:r>
            <a:endParaRPr lang="en-US" b="1" dirty="0">
              <a:solidFill>
                <a:srgbClr val="000000"/>
              </a:solidFill>
              <a:latin typeface="ArialMT"/>
            </a:endParaRPr>
          </a:p>
          <a:p>
            <a:pPr>
              <a:spcAft>
                <a:spcPts val="800"/>
              </a:spcAft>
            </a:pPr>
            <a:r>
              <a:rPr lang="en-US" b="1" dirty="0">
                <a:solidFill>
                  <a:srgbClr val="1D324C"/>
                </a:solidFill>
                <a:latin typeface="ArialMT"/>
              </a:rPr>
              <a:t>Thigpen, Ivory Torrey</a:t>
            </a:r>
            <a:endParaRPr lang="en-US" b="1" dirty="0">
              <a:solidFill>
                <a:srgbClr val="000000"/>
              </a:solidFill>
              <a:latin typeface="ArialMT"/>
            </a:endParaRPr>
          </a:p>
          <a:p>
            <a:pPr>
              <a:spcAft>
                <a:spcPts val="800"/>
              </a:spcAft>
            </a:pPr>
            <a:r>
              <a:rPr lang="en-US" b="1" dirty="0">
                <a:solidFill>
                  <a:srgbClr val="1D324C"/>
                </a:solidFill>
                <a:latin typeface="ArialMT"/>
              </a:rPr>
              <a:t>Wooten, Chris</a:t>
            </a:r>
            <a:endParaRPr lang="en-US" b="1" dirty="0">
              <a:solidFill>
                <a:srgbClr val="000000"/>
              </a:solidFill>
              <a:latin typeface="ArialMT"/>
            </a:endParaRPr>
          </a:p>
          <a:p>
            <a:pPr>
              <a:spcAft>
                <a:spcPts val="800"/>
              </a:spcAft>
            </a:pPr>
            <a:r>
              <a:rPr lang="en-US" b="1" dirty="0">
                <a:solidFill>
                  <a:srgbClr val="1D324C"/>
                </a:solidFill>
                <a:latin typeface="ArialMT"/>
              </a:rPr>
              <a:t>Yow, Richard L. "Richie”</a:t>
            </a:r>
            <a:endParaRPr lang="en-US" b="1" dirty="0">
              <a:solidFill>
                <a:srgbClr val="000000"/>
              </a:solidFill>
              <a:latin typeface="ArialMT"/>
            </a:endParaRPr>
          </a:p>
        </p:txBody>
      </p:sp>
    </p:spTree>
    <p:extLst>
      <p:ext uri="{BB962C8B-B14F-4D97-AF65-F5344CB8AC3E}">
        <p14:creationId xmlns:p14="http://schemas.microsoft.com/office/powerpoint/2010/main" val="167285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5501640" cy="548640"/>
          </a:xfrm>
        </p:spPr>
        <p:txBody>
          <a:bodyPr/>
          <a:lstStyle/>
          <a:p>
            <a:r>
              <a:rPr lang="en-US" dirty="0" smtClean="0"/>
              <a:t>Senate Education Committee</a:t>
            </a:r>
            <a:r>
              <a:rPr lang="en-US" dirty="0"/>
              <a:t/>
            </a:r>
            <a:br>
              <a:rPr lang="en-US" dirty="0"/>
            </a:br>
            <a:endParaRPr lang="en-US" dirty="0"/>
          </a:p>
        </p:txBody>
      </p:sp>
      <p:sp>
        <p:nvSpPr>
          <p:cNvPr id="3" name="Content Placeholder 2"/>
          <p:cNvSpPr>
            <a:spLocks noGrp="1"/>
          </p:cNvSpPr>
          <p:nvPr>
            <p:ph idx="1"/>
          </p:nvPr>
        </p:nvSpPr>
        <p:spPr>
          <a:xfrm>
            <a:off x="381000" y="1600200"/>
            <a:ext cx="4114800" cy="3886200"/>
          </a:xfrm>
          <a:solidFill>
            <a:schemeClr val="bg2"/>
          </a:solidFill>
          <a:ln>
            <a:solidFill>
              <a:srgbClr val="1D86CD"/>
            </a:solidFill>
          </a:ln>
        </p:spPr>
        <p:txBody>
          <a:bodyPr>
            <a:noAutofit/>
          </a:bodyPr>
          <a:lstStyle/>
          <a:p>
            <a:r>
              <a:rPr lang="en-US" sz="2400" dirty="0" err="1">
                <a:solidFill>
                  <a:srgbClr val="1D324C"/>
                </a:solidFill>
                <a:latin typeface="ArialMT"/>
              </a:rPr>
              <a:t>Hembree</a:t>
            </a:r>
            <a:r>
              <a:rPr lang="en-US" sz="2400" dirty="0">
                <a:solidFill>
                  <a:srgbClr val="1D324C"/>
                </a:solidFill>
                <a:latin typeface="ArialMT"/>
              </a:rPr>
              <a:t>, Greg, </a:t>
            </a:r>
            <a:r>
              <a:rPr lang="en-US" sz="2400" i="1" dirty="0">
                <a:solidFill>
                  <a:srgbClr val="1D324C"/>
                </a:solidFill>
                <a:latin typeface="ArialMT"/>
              </a:rPr>
              <a:t>Chairman</a:t>
            </a:r>
          </a:p>
          <a:p>
            <a:r>
              <a:rPr lang="en-US" sz="2400" dirty="0" err="1">
                <a:solidFill>
                  <a:srgbClr val="1D324C"/>
                </a:solidFill>
                <a:latin typeface="ArialMT"/>
              </a:rPr>
              <a:t>Setzler</a:t>
            </a:r>
            <a:r>
              <a:rPr lang="en-US" sz="2400" dirty="0">
                <a:solidFill>
                  <a:srgbClr val="1D324C"/>
                </a:solidFill>
                <a:latin typeface="ArialMT"/>
              </a:rPr>
              <a:t>, Nikki G.</a:t>
            </a:r>
          </a:p>
          <a:p>
            <a:r>
              <a:rPr lang="en-US" sz="2400" dirty="0">
                <a:solidFill>
                  <a:srgbClr val="1D324C"/>
                </a:solidFill>
                <a:latin typeface="ArialMT"/>
              </a:rPr>
              <a:t>Matthews, John W., Jr.</a:t>
            </a:r>
          </a:p>
          <a:p>
            <a:r>
              <a:rPr lang="en-US" sz="2400" dirty="0">
                <a:solidFill>
                  <a:srgbClr val="1D324C"/>
                </a:solidFill>
                <a:latin typeface="ArialMT"/>
              </a:rPr>
              <a:t>Rankin, Luke A.</a:t>
            </a:r>
          </a:p>
          <a:p>
            <a:r>
              <a:rPr lang="en-US" sz="2400" dirty="0">
                <a:solidFill>
                  <a:srgbClr val="1D324C"/>
                </a:solidFill>
                <a:latin typeface="ArialMT"/>
              </a:rPr>
              <a:t>Peeler, Harvey S., Jr.</a:t>
            </a:r>
          </a:p>
          <a:p>
            <a:r>
              <a:rPr lang="en-US" sz="2400" dirty="0">
                <a:solidFill>
                  <a:srgbClr val="1D324C"/>
                </a:solidFill>
                <a:latin typeface="ArialMT"/>
              </a:rPr>
              <a:t>Jackson, Darrell</a:t>
            </a:r>
          </a:p>
          <a:p>
            <a:r>
              <a:rPr lang="en-US" sz="2400" dirty="0">
                <a:solidFill>
                  <a:srgbClr val="1D324C"/>
                </a:solidFill>
                <a:latin typeface="ArialMT"/>
              </a:rPr>
              <a:t>Grooms, Lawrence K</a:t>
            </a:r>
            <a:r>
              <a:rPr lang="en-US" sz="2400" dirty="0" smtClean="0">
                <a:solidFill>
                  <a:srgbClr val="1D324C"/>
                </a:solidFill>
                <a:latin typeface="ArialMT"/>
              </a:rPr>
              <a:t>.</a:t>
            </a:r>
            <a:endParaRPr lang="en-US" sz="2400" dirty="0">
              <a:solidFill>
                <a:srgbClr val="1D324C"/>
              </a:solidFill>
              <a:latin typeface="ArialMT"/>
            </a:endParaRPr>
          </a:p>
          <a:p>
            <a:r>
              <a:rPr lang="en-US" sz="2400" dirty="0">
                <a:solidFill>
                  <a:srgbClr val="1D324C"/>
                </a:solidFill>
                <a:latin typeface="ArialMT"/>
              </a:rPr>
              <a:t>Malloy, </a:t>
            </a:r>
            <a:r>
              <a:rPr lang="en-US" sz="2400" dirty="0" smtClean="0">
                <a:solidFill>
                  <a:srgbClr val="1D324C"/>
                </a:solidFill>
                <a:latin typeface="ArialMT"/>
              </a:rPr>
              <a:t>Gerald</a:t>
            </a:r>
            <a:endParaRPr lang="en-US" sz="2400" dirty="0">
              <a:latin typeface="ArialMT"/>
            </a:endParaRPr>
          </a:p>
        </p:txBody>
      </p:sp>
      <p:sp>
        <p:nvSpPr>
          <p:cNvPr id="4" name="TextBox 3"/>
          <p:cNvSpPr txBox="1"/>
          <p:nvPr/>
        </p:nvSpPr>
        <p:spPr>
          <a:xfrm>
            <a:off x="5181600" y="1524000"/>
            <a:ext cx="3139251" cy="4031873"/>
          </a:xfrm>
          <a:prstGeom prst="rect">
            <a:avLst/>
          </a:prstGeom>
          <a:solidFill>
            <a:srgbClr val="CFE7F8"/>
          </a:solidFill>
          <a:ln>
            <a:solidFill>
              <a:srgbClr val="1D86CD"/>
            </a:solidFill>
          </a:ln>
        </p:spPr>
        <p:txBody>
          <a:bodyPr wrap="none" rtlCol="0">
            <a:spAutoFit/>
          </a:bodyPr>
          <a:lstStyle/>
          <a:p>
            <a:pPr>
              <a:spcAft>
                <a:spcPts val="600"/>
              </a:spcAft>
            </a:pPr>
            <a:r>
              <a:rPr lang="en-US" sz="2400" b="1" dirty="0" err="1">
                <a:solidFill>
                  <a:srgbClr val="1D324C"/>
                </a:solidFill>
                <a:latin typeface="ArialMT"/>
              </a:rPr>
              <a:t>Hutto</a:t>
            </a:r>
            <a:r>
              <a:rPr lang="en-US" sz="2400" b="1" dirty="0">
                <a:solidFill>
                  <a:srgbClr val="1D324C"/>
                </a:solidFill>
                <a:latin typeface="ArialMT"/>
              </a:rPr>
              <a:t>, Brad</a:t>
            </a:r>
          </a:p>
          <a:p>
            <a:pPr>
              <a:spcAft>
                <a:spcPts val="600"/>
              </a:spcAft>
            </a:pPr>
            <a:r>
              <a:rPr lang="en-US" sz="2400" b="1" dirty="0" err="1">
                <a:solidFill>
                  <a:srgbClr val="1D324C"/>
                </a:solidFill>
                <a:latin typeface="ArialMT"/>
              </a:rPr>
              <a:t>Sheheen</a:t>
            </a:r>
            <a:r>
              <a:rPr lang="en-US" sz="2400" b="1" dirty="0">
                <a:solidFill>
                  <a:srgbClr val="1D324C"/>
                </a:solidFill>
                <a:latin typeface="ArialMT"/>
              </a:rPr>
              <a:t>, Vincent A.</a:t>
            </a:r>
          </a:p>
          <a:p>
            <a:pPr>
              <a:spcAft>
                <a:spcPts val="600"/>
              </a:spcAft>
            </a:pPr>
            <a:r>
              <a:rPr lang="en-US" sz="2400" b="1" dirty="0">
                <a:solidFill>
                  <a:srgbClr val="1D324C"/>
                </a:solidFill>
                <a:latin typeface="ArialMT"/>
              </a:rPr>
              <a:t>Nicholson, Floyd</a:t>
            </a:r>
          </a:p>
          <a:p>
            <a:pPr>
              <a:spcAft>
                <a:spcPts val="600"/>
              </a:spcAft>
            </a:pPr>
            <a:r>
              <a:rPr lang="en-US" sz="2400" b="1" dirty="0">
                <a:solidFill>
                  <a:srgbClr val="1D324C"/>
                </a:solidFill>
                <a:latin typeface="ArialMT"/>
              </a:rPr>
              <a:t>Young, Tom, Jr.</a:t>
            </a:r>
          </a:p>
          <a:p>
            <a:pPr>
              <a:spcAft>
                <a:spcPts val="600"/>
              </a:spcAft>
            </a:pPr>
            <a:r>
              <a:rPr lang="en-US" sz="2400" b="1" dirty="0">
                <a:solidFill>
                  <a:srgbClr val="1D324C"/>
                </a:solidFill>
                <a:latin typeface="ArialMT"/>
              </a:rPr>
              <a:t>Turner, Ross</a:t>
            </a:r>
          </a:p>
          <a:p>
            <a:pPr>
              <a:spcAft>
                <a:spcPts val="600"/>
              </a:spcAft>
            </a:pPr>
            <a:r>
              <a:rPr lang="en-US" sz="2400" b="1" dirty="0">
                <a:solidFill>
                  <a:srgbClr val="1D324C"/>
                </a:solidFill>
                <a:latin typeface="ArialMT"/>
              </a:rPr>
              <a:t>Rice, Rex F.</a:t>
            </a:r>
          </a:p>
          <a:p>
            <a:pPr>
              <a:spcAft>
                <a:spcPts val="600"/>
              </a:spcAft>
            </a:pPr>
            <a:r>
              <a:rPr lang="en-US" sz="2400" b="1" dirty="0">
                <a:solidFill>
                  <a:srgbClr val="1D324C"/>
                </a:solidFill>
                <a:latin typeface="ArialMT"/>
              </a:rPr>
              <a:t>Talley, Scott</a:t>
            </a:r>
          </a:p>
          <a:p>
            <a:pPr>
              <a:spcAft>
                <a:spcPts val="600"/>
              </a:spcAft>
            </a:pPr>
            <a:r>
              <a:rPr lang="en-US" sz="2400" b="1" dirty="0">
                <a:solidFill>
                  <a:srgbClr val="1D324C"/>
                </a:solidFill>
                <a:latin typeface="ArialMT"/>
              </a:rPr>
              <a:t>Massey, A. Shane</a:t>
            </a:r>
          </a:p>
          <a:p>
            <a:pPr>
              <a:spcAft>
                <a:spcPts val="600"/>
              </a:spcAft>
            </a:pPr>
            <a:r>
              <a:rPr lang="en-US" sz="2400" b="1" dirty="0">
                <a:solidFill>
                  <a:srgbClr val="1D324C"/>
                </a:solidFill>
                <a:latin typeface="ArialMT"/>
              </a:rPr>
              <a:t>Cash, Richard J</a:t>
            </a:r>
            <a:r>
              <a:rPr lang="en-US" sz="2400" b="1" dirty="0" smtClean="0">
                <a:solidFill>
                  <a:srgbClr val="1D324C"/>
                </a:solidFill>
                <a:latin typeface="ArialMT"/>
              </a:rPr>
              <a:t>.</a:t>
            </a:r>
            <a:endParaRPr lang="en-US" sz="2400" b="1" dirty="0">
              <a:solidFill>
                <a:srgbClr val="1D324C"/>
              </a:solidFill>
              <a:latin typeface="ArialMT"/>
            </a:endParaRPr>
          </a:p>
        </p:txBody>
      </p:sp>
    </p:spTree>
    <p:extLst>
      <p:ext uri="{BB962C8B-B14F-4D97-AF65-F5344CB8AC3E}">
        <p14:creationId xmlns:p14="http://schemas.microsoft.com/office/powerpoint/2010/main" val="1967104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143000"/>
            <a:ext cx="8467441" cy="3524041"/>
          </a:xfrm>
          <a:prstGeom prst="rect">
            <a:avLst/>
          </a:prstGeom>
        </p:spPr>
        <p:txBody>
          <a:bodyPr wrap="square">
            <a:spAutoFit/>
          </a:bodyPr>
          <a:lstStyle/>
          <a:p>
            <a:pPr algn="just">
              <a:spcAft>
                <a:spcPts val="600"/>
              </a:spcAft>
            </a:pPr>
            <a:r>
              <a:rPr lang="en-US" sz="2000" b="1" dirty="0"/>
              <a:t>S</a:t>
            </a:r>
            <a:r>
              <a:rPr lang="en-US" sz="2000" b="1" baseline="30000" dirty="0"/>
              <a:t>2</a:t>
            </a:r>
            <a:r>
              <a:rPr lang="en-US" sz="2000" b="1" dirty="0"/>
              <a:t>TEM Centers SC ($250,000)</a:t>
            </a:r>
            <a:endParaRPr lang="en-US" sz="2000" dirty="0"/>
          </a:p>
          <a:p>
            <a:pPr algn="just">
              <a:spcAft>
                <a:spcPts val="600"/>
              </a:spcAft>
            </a:pPr>
            <a:r>
              <a:rPr lang="en-US" sz="2200" dirty="0"/>
              <a:t>The recommendation is to fund the initial design and implementation of a STEM Teacher Fellows program targeted at recruiting and retaining STEM teachers with four to seven years of teaching experience. In the first year, the goal would be to identify non-profit and business support for the program as well. The Subcommittee recommends that, before implementation of the program, that S</a:t>
            </a:r>
            <a:r>
              <a:rPr lang="en-US" sz="2200" baseline="30000" dirty="0"/>
              <a:t>2</a:t>
            </a:r>
            <a:r>
              <a:rPr lang="en-US" sz="2200" dirty="0"/>
              <a:t>TEM Centers SC identify matching funds that would support the program and a detailed project design of the program.</a:t>
            </a:r>
          </a:p>
        </p:txBody>
      </p:sp>
      <p:sp>
        <p:nvSpPr>
          <p:cNvPr id="6" name="Rectangle 5"/>
          <p:cNvSpPr/>
          <p:nvPr/>
        </p:nvSpPr>
        <p:spPr>
          <a:xfrm>
            <a:off x="685800" y="5410200"/>
            <a:ext cx="7772400" cy="1200328"/>
          </a:xfrm>
          <a:prstGeom prst="rect">
            <a:avLst/>
          </a:prstGeom>
          <a:solidFill>
            <a:schemeClr val="bg1"/>
          </a:solidFill>
        </p:spPr>
        <p:txBody>
          <a:bodyPr wrap="square">
            <a:spAutoFit/>
          </a:bodyPr>
          <a:lstStyle/>
          <a:p>
            <a:r>
              <a:rPr lang="en-US" sz="2400" dirty="0"/>
              <a:t>STEM Teacher Fellows Program coordinated by S</a:t>
            </a:r>
            <a:r>
              <a:rPr lang="en-US" sz="2400" baseline="30000" dirty="0"/>
              <a:t>2</a:t>
            </a:r>
            <a:r>
              <a:rPr lang="en-US" sz="2400" dirty="0"/>
              <a:t>TEM Center to recruit and retain STEM teachers	</a:t>
            </a:r>
            <a:endParaRPr lang="en-US" sz="2400" dirty="0" smtClean="0"/>
          </a:p>
          <a:p>
            <a:r>
              <a:rPr lang="en-US" sz="2400" dirty="0" smtClean="0"/>
              <a:t>$</a:t>
            </a:r>
            <a:r>
              <a:rPr lang="en-US" sz="2400" dirty="0"/>
              <a:t>250,000	</a:t>
            </a:r>
            <a:r>
              <a:rPr lang="en-US" sz="2400" dirty="0" smtClean="0"/>
              <a:t> 	$</a:t>
            </a:r>
            <a:r>
              <a:rPr lang="en-US" sz="2400" dirty="0"/>
              <a:t>562,500	 </a:t>
            </a:r>
            <a:r>
              <a:rPr lang="en-US" sz="2400" dirty="0" smtClean="0"/>
              <a:t>	$</a:t>
            </a:r>
            <a:r>
              <a:rPr lang="en-US" sz="2400" dirty="0"/>
              <a:t>312,500</a:t>
            </a:r>
          </a:p>
        </p:txBody>
      </p:sp>
      <p:sp>
        <p:nvSpPr>
          <p:cNvPr id="7" name="Title 1"/>
          <p:cNvSpPr>
            <a:spLocks noGrp="1"/>
          </p:cNvSpPr>
          <p:nvPr>
            <p:ph type="title"/>
          </p:nvPr>
        </p:nvSpPr>
        <p:spPr>
          <a:xfrm>
            <a:off x="822960" y="365760"/>
            <a:ext cx="7520940" cy="548640"/>
          </a:xfrm>
        </p:spPr>
        <p:txBody>
          <a:bodyPr/>
          <a:lstStyle/>
          <a:p>
            <a:pPr algn="ctr"/>
            <a:r>
              <a:rPr lang="en-US" sz="3600" dirty="0" smtClean="0"/>
              <a:t>Ways to Engage - Advocacy</a:t>
            </a:r>
            <a:endParaRPr lang="en-US" sz="3600" dirty="0"/>
          </a:p>
        </p:txBody>
      </p:sp>
    </p:spTree>
    <p:extLst>
      <p:ext uri="{BB962C8B-B14F-4D97-AF65-F5344CB8AC3E}">
        <p14:creationId xmlns:p14="http://schemas.microsoft.com/office/powerpoint/2010/main" val="27845628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SCCMS ADVISORY BOARD OPENINGS</a:t>
            </a:r>
            <a:endParaRPr lang="en-US" sz="4400" dirty="0"/>
          </a:p>
        </p:txBody>
      </p:sp>
      <p:sp>
        <p:nvSpPr>
          <p:cNvPr id="6" name="TextBox 5"/>
          <p:cNvSpPr txBox="1"/>
          <p:nvPr/>
        </p:nvSpPr>
        <p:spPr>
          <a:xfrm>
            <a:off x="3429000" y="3921525"/>
            <a:ext cx="5650530" cy="1692771"/>
          </a:xfrm>
          <a:prstGeom prst="rect">
            <a:avLst/>
          </a:prstGeom>
          <a:noFill/>
        </p:spPr>
        <p:txBody>
          <a:bodyPr wrap="none" rtlCol="0">
            <a:spAutoFit/>
          </a:bodyPr>
          <a:lstStyle/>
          <a:p>
            <a:pPr>
              <a:spcAft>
                <a:spcPts val="1200"/>
              </a:spcAft>
            </a:pPr>
            <a:r>
              <a:rPr lang="en-US" sz="2800" dirty="0" smtClean="0"/>
              <a:t>SC SCIENCE COMMUNITY</a:t>
            </a:r>
          </a:p>
          <a:p>
            <a:pPr>
              <a:spcAft>
                <a:spcPts val="1200"/>
              </a:spcAft>
            </a:pPr>
            <a:r>
              <a:rPr lang="en-US" sz="2800" dirty="0" smtClean="0"/>
              <a:t>SC MATHEMATICS COMMUNITY</a:t>
            </a:r>
          </a:p>
          <a:p>
            <a:pPr>
              <a:spcAft>
                <a:spcPts val="1200"/>
              </a:spcAft>
            </a:pPr>
            <a:r>
              <a:rPr lang="en-US" sz="2800" dirty="0" smtClean="0"/>
              <a:t>INSTITUTIONS </a:t>
            </a:r>
            <a:r>
              <a:rPr lang="en-US" sz="2800" dirty="0" smtClean="0"/>
              <a:t>OF HIGHER ED?</a:t>
            </a:r>
            <a:endParaRPr lang="en-US" sz="2800" dirty="0"/>
          </a:p>
        </p:txBody>
      </p:sp>
      <p:sp>
        <p:nvSpPr>
          <p:cNvPr id="3" name="TextBox 2"/>
          <p:cNvSpPr txBox="1"/>
          <p:nvPr/>
        </p:nvSpPr>
        <p:spPr>
          <a:xfrm>
            <a:off x="3491641" y="5657672"/>
            <a:ext cx="5628614" cy="1200328"/>
          </a:xfrm>
          <a:prstGeom prst="rect">
            <a:avLst/>
          </a:prstGeom>
          <a:noFill/>
        </p:spPr>
        <p:txBody>
          <a:bodyPr wrap="none" rtlCol="0">
            <a:spAutoFit/>
          </a:bodyPr>
          <a:lstStyle/>
          <a:p>
            <a:r>
              <a:rPr lang="en-US" sz="2400" b="1" dirty="0" smtClean="0">
                <a:solidFill>
                  <a:schemeClr val="accent2"/>
                </a:solidFill>
              </a:rPr>
              <a:t>Welcome Dr. Regina (</a:t>
            </a:r>
            <a:r>
              <a:rPr lang="en-US" sz="2400" b="1" dirty="0" err="1" smtClean="0">
                <a:solidFill>
                  <a:schemeClr val="accent2"/>
                </a:solidFill>
              </a:rPr>
              <a:t>Wragg</a:t>
            </a:r>
            <a:r>
              <a:rPr lang="en-US" sz="2400" b="1" dirty="0" smtClean="0">
                <a:solidFill>
                  <a:schemeClr val="accent2"/>
                </a:solidFill>
              </a:rPr>
              <a:t>) </a:t>
            </a:r>
            <a:r>
              <a:rPr lang="en-US" sz="2400" b="1" dirty="0" err="1" smtClean="0">
                <a:solidFill>
                  <a:schemeClr val="accent2"/>
                </a:solidFill>
              </a:rPr>
              <a:t>Ciphrah</a:t>
            </a:r>
            <a:r>
              <a:rPr lang="en-US" sz="2400" b="1" dirty="0" smtClean="0">
                <a:solidFill>
                  <a:schemeClr val="accent2"/>
                </a:solidFill>
              </a:rPr>
              <a:t> </a:t>
            </a:r>
          </a:p>
          <a:p>
            <a:r>
              <a:rPr lang="en-US" sz="2400" b="1" dirty="0" smtClean="0">
                <a:solidFill>
                  <a:schemeClr val="accent2"/>
                </a:solidFill>
              </a:rPr>
              <a:t>- DIVERSITY </a:t>
            </a:r>
            <a:r>
              <a:rPr lang="en-US" sz="2400" b="1" dirty="0">
                <a:solidFill>
                  <a:schemeClr val="accent2"/>
                </a:solidFill>
              </a:rPr>
              <a:t>IN STEM </a:t>
            </a:r>
          </a:p>
          <a:p>
            <a:endParaRPr lang="en-US" sz="2400" b="1" dirty="0">
              <a:solidFill>
                <a:schemeClr val="accent2"/>
              </a:solidFill>
            </a:endParaRPr>
          </a:p>
        </p:txBody>
      </p:sp>
    </p:spTree>
    <p:extLst>
      <p:ext uri="{BB962C8B-B14F-4D97-AF65-F5344CB8AC3E}">
        <p14:creationId xmlns:p14="http://schemas.microsoft.com/office/powerpoint/2010/main" val="35177914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rofile-of-the-South-Carolina-Graduate_white-b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25545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334000"/>
            <a:ext cx="8839200" cy="1323439"/>
          </a:xfrm>
          <a:prstGeom prst="rect">
            <a:avLst/>
          </a:prstGeom>
        </p:spPr>
        <p:txBody>
          <a:bodyPr wrap="square">
            <a:spAutoFit/>
          </a:bodyPr>
          <a:lstStyle/>
          <a:p>
            <a:pPr algn="ctr">
              <a:spcAft>
                <a:spcPts val="1000"/>
              </a:spcAft>
            </a:pPr>
            <a:r>
              <a:rPr lang="en-US" sz="4000" b="1" dirty="0" smtClean="0">
                <a:solidFill>
                  <a:srgbClr val="FFFFFF"/>
                </a:solidFill>
              </a:rPr>
              <a:t>Welcome From The Arts Center of Greenwood</a:t>
            </a:r>
          </a:p>
        </p:txBody>
      </p:sp>
      <p:pic>
        <p:nvPicPr>
          <p:cNvPr id="3" name="Picture 2" descr="acg.tiff"/>
          <p:cNvPicPr>
            <a:picLocks noChangeAspect="1"/>
          </p:cNvPicPr>
          <p:nvPr/>
        </p:nvPicPr>
        <p:blipFill rotWithShape="1">
          <a:blip r:embed="rId3">
            <a:extLst>
              <a:ext uri="{28A0092B-C50C-407E-A947-70E740481C1C}">
                <a14:useLocalDpi xmlns:a14="http://schemas.microsoft.com/office/drawing/2010/main" val="0"/>
              </a:ext>
            </a:extLst>
          </a:blip>
          <a:srcRect l="4401" r="7583"/>
          <a:stretch/>
        </p:blipFill>
        <p:spPr>
          <a:xfrm>
            <a:off x="0" y="0"/>
            <a:ext cx="9144000" cy="5105400"/>
          </a:xfrm>
          <a:prstGeom prst="rect">
            <a:avLst/>
          </a:prstGeom>
        </p:spPr>
      </p:pic>
    </p:spTree>
    <p:extLst>
      <p:ext uri="{BB962C8B-B14F-4D97-AF65-F5344CB8AC3E}">
        <p14:creationId xmlns:p14="http://schemas.microsoft.com/office/powerpoint/2010/main" val="1689591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82946"/>
            <a:ext cx="9144000" cy="184666"/>
          </a:xfrm>
          <a:prstGeom prst="rect">
            <a:avLst/>
          </a:prstGeom>
          <a:solidFill>
            <a:srgbClr val="0E015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54" name="Title 5"/>
          <p:cNvSpPr>
            <a:spLocks noGrp="1"/>
          </p:cNvSpPr>
          <p:nvPr>
            <p:ph type="title"/>
          </p:nvPr>
        </p:nvSpPr>
        <p:spPr>
          <a:xfrm rot="19140000">
            <a:off x="602267" y="2087442"/>
            <a:ext cx="5486400" cy="867444"/>
          </a:xfrm>
        </p:spPr>
        <p:txBody>
          <a:bodyPr>
            <a:noAutofit/>
          </a:bodyPr>
          <a:lstStyle/>
          <a:p>
            <a:pPr algn="ctr" eaLnBrk="1" hangingPunct="1"/>
            <a:r>
              <a:rPr lang="en-US" sz="5400" b="1" dirty="0" smtClean="0">
                <a:solidFill>
                  <a:srgbClr val="0E015C"/>
                </a:solidFill>
              </a:rPr>
              <a:t>What Questions do you have?</a:t>
            </a:r>
          </a:p>
        </p:txBody>
      </p:sp>
      <p:pic>
        <p:nvPicPr>
          <p:cNvPr id="23556" name="Picture 4" descr="SCCMS Logo for Consideration 2.jpg"/>
          <p:cNvPicPr>
            <a:picLocks noChangeAspect="1"/>
          </p:cNvPicPr>
          <p:nvPr/>
        </p:nvPicPr>
        <p:blipFill>
          <a:blip r:embed="rId3"/>
          <a:srcRect/>
          <a:stretch>
            <a:fillRect/>
          </a:stretch>
        </p:blipFill>
        <p:spPr bwMode="auto">
          <a:xfrm>
            <a:off x="5942535" y="4697995"/>
            <a:ext cx="2818412" cy="782892"/>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4838700" y="5996489"/>
            <a:ext cx="1638300" cy="518466"/>
          </a:xfrm>
          <a:prstGeom prst="rect">
            <a:avLst/>
          </a:prstGeom>
        </p:spPr>
      </p:pic>
      <p:pic>
        <p:nvPicPr>
          <p:cNvPr id="6" name="Picture 5"/>
          <p:cNvPicPr>
            <a:picLocks noChangeAspect="1"/>
          </p:cNvPicPr>
          <p:nvPr/>
        </p:nvPicPr>
        <p:blipFill>
          <a:blip r:embed="rId5"/>
          <a:stretch>
            <a:fillRect/>
          </a:stretch>
        </p:blipFill>
        <p:spPr>
          <a:xfrm>
            <a:off x="3354714" y="5996489"/>
            <a:ext cx="1369686" cy="571355"/>
          </a:xfrm>
          <a:prstGeom prst="rect">
            <a:avLst/>
          </a:prstGeom>
        </p:spPr>
      </p:pic>
      <p:pic>
        <p:nvPicPr>
          <p:cNvPr id="7" name="Picture 6"/>
          <p:cNvPicPr>
            <a:picLocks noChangeAspect="1"/>
          </p:cNvPicPr>
          <p:nvPr/>
        </p:nvPicPr>
        <p:blipFill>
          <a:blip r:embed="rId6"/>
          <a:stretch>
            <a:fillRect/>
          </a:stretch>
        </p:blipFill>
        <p:spPr>
          <a:xfrm>
            <a:off x="294519" y="5939339"/>
            <a:ext cx="872367" cy="742950"/>
          </a:xfrm>
          <a:prstGeom prst="rect">
            <a:avLst/>
          </a:prstGeom>
        </p:spPr>
      </p:pic>
      <p:pic>
        <p:nvPicPr>
          <p:cNvPr id="9" name="Picture 8" descr="Duke-Energy-Logo-4c.pdf"/>
          <p:cNvPicPr>
            <a:picLocks noChangeAspect="1"/>
          </p:cNvPicPr>
          <p:nvPr/>
        </p:nvPicPr>
        <p:blipFill>
          <a:blip r:embed="rId7"/>
          <a:srcRect l="11216" t="26918" r="13078" b="23733"/>
          <a:stretch>
            <a:fillRect/>
          </a:stretch>
        </p:blipFill>
        <p:spPr>
          <a:xfrm>
            <a:off x="1331384" y="5996489"/>
            <a:ext cx="1683327" cy="685800"/>
          </a:xfrm>
          <a:prstGeom prst="rect">
            <a:avLst/>
          </a:prstGeom>
        </p:spPr>
      </p:pic>
      <p:sp>
        <p:nvSpPr>
          <p:cNvPr id="2" name="TextBox 1"/>
          <p:cNvSpPr txBox="1"/>
          <p:nvPr/>
        </p:nvSpPr>
        <p:spPr>
          <a:xfrm>
            <a:off x="3761550" y="5682946"/>
            <a:ext cx="1792899" cy="215444"/>
          </a:xfrm>
          <a:prstGeom prst="rect">
            <a:avLst/>
          </a:prstGeom>
          <a:noFill/>
        </p:spPr>
        <p:txBody>
          <a:bodyPr wrap="none" rtlCol="0">
            <a:spAutoFit/>
          </a:bodyPr>
          <a:lstStyle/>
          <a:p>
            <a:r>
              <a:rPr lang="en-US" sz="800" spc="600" dirty="0" smtClean="0">
                <a:solidFill>
                  <a:schemeClr val="bg1">
                    <a:lumMod val="95000"/>
                  </a:schemeClr>
                </a:solidFill>
                <a:latin typeface="BlairMdITC TT-Medium"/>
                <a:cs typeface="BlairMdITC TT-Medium"/>
              </a:rPr>
              <a:t>FOUNDING PARTNERS</a:t>
            </a:r>
            <a:endParaRPr lang="en-US" sz="800" spc="600" dirty="0">
              <a:solidFill>
                <a:schemeClr val="bg1">
                  <a:lumMod val="95000"/>
                </a:schemeClr>
              </a:solidFill>
              <a:latin typeface="BlairMdITC TT-Medium"/>
              <a:cs typeface="BlairMdITC TT-Medium"/>
            </a:endParaRPr>
          </a:p>
        </p:txBody>
      </p:sp>
      <p:sp>
        <p:nvSpPr>
          <p:cNvPr id="10" name="TextBox 9"/>
          <p:cNvSpPr txBox="1"/>
          <p:nvPr/>
        </p:nvSpPr>
        <p:spPr>
          <a:xfrm>
            <a:off x="6096000" y="2895600"/>
            <a:ext cx="2683347" cy="1323439"/>
          </a:xfrm>
          <a:prstGeom prst="rect">
            <a:avLst/>
          </a:prstGeom>
          <a:noFill/>
        </p:spPr>
        <p:txBody>
          <a:bodyPr wrap="none" rtlCol="0">
            <a:spAutoFit/>
          </a:bodyPr>
          <a:lstStyle/>
          <a:p>
            <a:r>
              <a:rPr lang="en-US" sz="2000" dirty="0" smtClean="0">
                <a:solidFill>
                  <a:srgbClr val="0F6FC6"/>
                </a:solidFill>
              </a:rPr>
              <a:t>Dr. Tom Peters</a:t>
            </a:r>
          </a:p>
          <a:p>
            <a:r>
              <a:rPr lang="en-US" sz="2000" dirty="0" smtClean="0">
                <a:solidFill>
                  <a:srgbClr val="0F6FC6"/>
                </a:solidFill>
              </a:rPr>
              <a:t>Executive Director</a:t>
            </a:r>
          </a:p>
          <a:p>
            <a:r>
              <a:rPr lang="en-US" sz="2000" dirty="0" smtClean="0">
                <a:solidFill>
                  <a:srgbClr val="0F6FC6"/>
                </a:solidFill>
                <a:hlinkClick r:id="rId8"/>
              </a:rPr>
              <a:t>tpeters@clemson.edu</a:t>
            </a:r>
            <a:endParaRPr lang="en-US" sz="2000" dirty="0" smtClean="0">
              <a:solidFill>
                <a:srgbClr val="0F6FC6"/>
              </a:solidFill>
            </a:endParaRPr>
          </a:p>
          <a:p>
            <a:r>
              <a:rPr lang="en-US" sz="2000" dirty="0" smtClean="0">
                <a:solidFill>
                  <a:srgbClr val="0F6FC6"/>
                </a:solidFill>
              </a:rPr>
              <a:t>864-656-1863</a:t>
            </a:r>
            <a:endParaRPr lang="en-US" sz="2000" dirty="0">
              <a:solidFill>
                <a:srgbClr val="0F6FC6"/>
              </a:solidFill>
            </a:endParaRPr>
          </a:p>
        </p:txBody>
      </p:sp>
      <p:pic>
        <p:nvPicPr>
          <p:cNvPr id="4" name="Picture 3" descr="SDE15.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0934" y="6025911"/>
            <a:ext cx="2438400" cy="589016"/>
          </a:xfrm>
          <a:prstGeom prst="rect">
            <a:avLst/>
          </a:prstGeom>
        </p:spPr>
      </p:pic>
    </p:spTree>
    <p:extLst>
      <p:ext uri="{BB962C8B-B14F-4D97-AF65-F5344CB8AC3E}">
        <p14:creationId xmlns:p14="http://schemas.microsoft.com/office/powerpoint/2010/main" val="14838802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4267200"/>
            <a:ext cx="8839200" cy="707886"/>
          </a:xfrm>
          <a:prstGeom prst="rect">
            <a:avLst/>
          </a:prstGeom>
        </p:spPr>
        <p:txBody>
          <a:bodyPr wrap="square">
            <a:spAutoFit/>
          </a:bodyPr>
          <a:lstStyle/>
          <a:p>
            <a:pPr algn="ctr">
              <a:spcAft>
                <a:spcPts val="1000"/>
              </a:spcAft>
            </a:pPr>
            <a:r>
              <a:rPr lang="en-US" sz="4000" b="1" dirty="0" smtClean="0">
                <a:solidFill>
                  <a:schemeClr val="accent2"/>
                </a:solidFill>
              </a:rPr>
              <a:t>Welcome From Our Board Chair</a:t>
            </a:r>
          </a:p>
        </p:txBody>
      </p:sp>
      <p:sp>
        <p:nvSpPr>
          <p:cNvPr id="3" name="TextBox 2"/>
          <p:cNvSpPr txBox="1"/>
          <p:nvPr/>
        </p:nvSpPr>
        <p:spPr>
          <a:xfrm>
            <a:off x="4114800" y="2133600"/>
            <a:ext cx="3755923" cy="923330"/>
          </a:xfrm>
          <a:prstGeom prst="rect">
            <a:avLst/>
          </a:prstGeom>
          <a:noFill/>
        </p:spPr>
        <p:txBody>
          <a:bodyPr wrap="square" rtlCol="0">
            <a:spAutoFit/>
          </a:bodyPr>
          <a:lstStyle/>
          <a:p>
            <a:r>
              <a:rPr lang="en-US" b="1" dirty="0"/>
              <a:t>Dr. Terry Pruitt</a:t>
            </a:r>
            <a:endParaRPr lang="en-US" dirty="0"/>
          </a:p>
          <a:p>
            <a:r>
              <a:rPr lang="en-US" dirty="0" smtClean="0"/>
              <a:t>Deputy </a:t>
            </a:r>
            <a:r>
              <a:rPr lang="en-US" dirty="0"/>
              <a:t>Superintendent</a:t>
            </a:r>
          </a:p>
          <a:p>
            <a:r>
              <a:rPr lang="en-US" dirty="0"/>
              <a:t>Spartanburg School District 7</a:t>
            </a:r>
          </a:p>
        </p:txBody>
      </p:sp>
      <p:pic>
        <p:nvPicPr>
          <p:cNvPr id="4" name="Picture 3" descr="s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5257800"/>
            <a:ext cx="3879129" cy="1480294"/>
          </a:xfrm>
          <a:prstGeom prst="rect">
            <a:avLst/>
          </a:prstGeom>
        </p:spPr>
      </p:pic>
      <p:pic>
        <p:nvPicPr>
          <p:cNvPr id="6" name="Picture 5" descr="Ter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33400"/>
            <a:ext cx="2587051" cy="3575304"/>
          </a:xfrm>
          <a:prstGeom prst="rect">
            <a:avLst/>
          </a:prstGeom>
        </p:spPr>
      </p:pic>
    </p:spTree>
    <p:extLst>
      <p:ext uri="{BB962C8B-B14F-4D97-AF65-F5344CB8AC3E}">
        <p14:creationId xmlns:p14="http://schemas.microsoft.com/office/powerpoint/2010/main" val="13122083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983028" y="1981200"/>
            <a:ext cx="4084772" cy="830997"/>
          </a:xfrm>
          <a:prstGeom prst="rect">
            <a:avLst/>
          </a:prstGeom>
          <a:noFill/>
        </p:spPr>
        <p:txBody>
          <a:bodyPr wrap="none" rtlCol="0">
            <a:spAutoFit/>
          </a:bodyPr>
          <a:lstStyle/>
          <a:p>
            <a:r>
              <a:rPr lang="en-US" sz="4800" b="1" dirty="0" smtClean="0">
                <a:solidFill>
                  <a:srgbClr val="732E9A"/>
                </a:solidFill>
              </a:rPr>
              <a:t>2018 Finalist!</a:t>
            </a:r>
            <a:endParaRPr lang="en-US" sz="4800" b="1" dirty="0">
              <a:solidFill>
                <a:srgbClr val="732E9A"/>
              </a:solidFill>
            </a:endParaRPr>
          </a:p>
        </p:txBody>
      </p:sp>
      <p:pic>
        <p:nvPicPr>
          <p:cNvPr id="7" name="Picture 6" descr="IMG_15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9626" y="809625"/>
            <a:ext cx="6477000" cy="4857750"/>
          </a:xfrm>
          <a:prstGeom prst="rect">
            <a:avLst/>
          </a:prstGeom>
        </p:spPr>
      </p:pic>
      <p:pic>
        <p:nvPicPr>
          <p:cNvPr id="5" name="Picture 4" descr="Riley What Works SC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065" y="4356241"/>
            <a:ext cx="6622535" cy="2349359"/>
          </a:xfrm>
          <a:prstGeom prst="rect">
            <a:avLst/>
          </a:prstGeom>
        </p:spPr>
      </p:pic>
      <p:sp>
        <p:nvSpPr>
          <p:cNvPr id="3" name="TextBox 2"/>
          <p:cNvSpPr txBox="1"/>
          <p:nvPr/>
        </p:nvSpPr>
        <p:spPr>
          <a:xfrm>
            <a:off x="4953000" y="1143000"/>
            <a:ext cx="3185487" cy="646331"/>
          </a:xfrm>
          <a:prstGeom prst="rect">
            <a:avLst/>
          </a:prstGeom>
          <a:noFill/>
        </p:spPr>
        <p:txBody>
          <a:bodyPr wrap="none" rtlCol="0">
            <a:spAutoFit/>
          </a:bodyPr>
          <a:lstStyle/>
          <a:p>
            <a:r>
              <a:rPr lang="en-US" sz="3600" b="1" dirty="0" smtClean="0"/>
              <a:t>Celebration!!!</a:t>
            </a:r>
            <a:endParaRPr lang="en-US" sz="3600" b="1" dirty="0"/>
          </a:p>
        </p:txBody>
      </p:sp>
    </p:spTree>
    <p:extLst>
      <p:ext uri="{BB962C8B-B14F-4D97-AF65-F5344CB8AC3E}">
        <p14:creationId xmlns:p14="http://schemas.microsoft.com/office/powerpoint/2010/main" val="8081922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17058" y="4661969"/>
            <a:ext cx="1335068" cy="14895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effectLst/>
            </a:endParaRPr>
          </a:p>
        </p:txBody>
      </p:sp>
      <p:sp>
        <p:nvSpPr>
          <p:cNvPr id="11" name="TextBox 10"/>
          <p:cNvSpPr txBox="1"/>
          <p:nvPr/>
        </p:nvSpPr>
        <p:spPr>
          <a:xfrm>
            <a:off x="227410" y="15527"/>
            <a:ext cx="9007745" cy="707886"/>
          </a:xfrm>
          <a:prstGeom prst="rect">
            <a:avLst/>
          </a:prstGeom>
          <a:noFill/>
        </p:spPr>
        <p:txBody>
          <a:bodyPr wrap="none" rtlCol="0">
            <a:spAutoFit/>
          </a:bodyPr>
          <a:lstStyle/>
          <a:p>
            <a:r>
              <a:rPr lang="en-US" sz="4000" dirty="0" smtClean="0">
                <a:solidFill>
                  <a:srgbClr val="0E015C"/>
                </a:solidFill>
              </a:rPr>
              <a:t>An Aligned STEM Learning Ecosystem</a:t>
            </a:r>
            <a:endParaRPr lang="en-US" sz="4000" dirty="0">
              <a:solidFill>
                <a:srgbClr val="0E015C"/>
              </a:solidFill>
            </a:endParaRPr>
          </a:p>
        </p:txBody>
      </p:sp>
      <p:pic>
        <p:nvPicPr>
          <p:cNvPr id="4" name="Picture 3" descr="SCCMS org chart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p:nvPr/>
        </p:nvPicPr>
        <p:blipFill rotWithShape="1">
          <a:blip r:embed="rId4">
            <a:extLst>
              <a:ext uri="{28A0092B-C50C-407E-A947-70E740481C1C}">
                <a14:useLocalDpi xmlns:a14="http://schemas.microsoft.com/office/drawing/2010/main" val="0"/>
              </a:ext>
            </a:extLst>
          </a:blip>
          <a:srcRect b="19615"/>
          <a:stretch/>
        </p:blipFill>
        <p:spPr>
          <a:xfrm>
            <a:off x="7126149" y="5185546"/>
            <a:ext cx="1263240" cy="966020"/>
          </a:xfrm>
          <a:prstGeom prst="rect">
            <a:avLst/>
          </a:prstGeom>
        </p:spPr>
      </p:pic>
      <p:sp>
        <p:nvSpPr>
          <p:cNvPr id="6" name="TextBox 5"/>
          <p:cNvSpPr txBox="1"/>
          <p:nvPr/>
        </p:nvSpPr>
        <p:spPr>
          <a:xfrm>
            <a:off x="3409273" y="6151566"/>
            <a:ext cx="1693179" cy="246221"/>
          </a:xfrm>
          <a:prstGeom prst="rect">
            <a:avLst/>
          </a:prstGeom>
          <a:noFill/>
        </p:spPr>
        <p:txBody>
          <a:bodyPr wrap="none" rtlCol="0">
            <a:spAutoFit/>
          </a:bodyPr>
          <a:lstStyle/>
          <a:p>
            <a:r>
              <a:rPr lang="en-US" sz="1000" dirty="0" smtClean="0">
                <a:solidFill>
                  <a:schemeClr val="tx2"/>
                </a:solidFill>
              </a:rPr>
              <a:t>United Way of Greenville Co.</a:t>
            </a:r>
            <a:endParaRPr lang="en-US" sz="1000" dirty="0">
              <a:solidFill>
                <a:schemeClr val="tx2"/>
              </a:solidFill>
            </a:endParaRPr>
          </a:p>
        </p:txBody>
      </p:sp>
      <p:pic>
        <p:nvPicPr>
          <p:cNvPr id="2" name="Picture 1" descr="S5lvMTE5_400x400.jpg"/>
          <p:cNvPicPr>
            <a:picLocks noChangeAspect="1"/>
          </p:cNvPicPr>
          <p:nvPr/>
        </p:nvPicPr>
        <p:blipFill rotWithShape="1">
          <a:blip r:embed="rId5">
            <a:extLst>
              <a:ext uri="{28A0092B-C50C-407E-A947-70E740481C1C}">
                <a14:useLocalDpi xmlns:a14="http://schemas.microsoft.com/office/drawing/2010/main" val="0"/>
              </a:ext>
            </a:extLst>
          </a:blip>
          <a:srcRect t="26447" b="32922"/>
          <a:stretch/>
        </p:blipFill>
        <p:spPr>
          <a:xfrm>
            <a:off x="1495407" y="5307975"/>
            <a:ext cx="1707938" cy="693956"/>
          </a:xfrm>
          <a:prstGeom prst="rect">
            <a:avLst/>
          </a:prstGeom>
        </p:spPr>
      </p:pic>
      <p:sp>
        <p:nvSpPr>
          <p:cNvPr id="3" name="TextBox 2"/>
          <p:cNvSpPr txBox="1"/>
          <p:nvPr/>
        </p:nvSpPr>
        <p:spPr>
          <a:xfrm>
            <a:off x="2047875" y="5980830"/>
            <a:ext cx="541209" cy="400110"/>
          </a:xfrm>
          <a:prstGeom prst="rect">
            <a:avLst/>
          </a:prstGeom>
          <a:noFill/>
        </p:spPr>
        <p:txBody>
          <a:bodyPr wrap="none" rtlCol="0">
            <a:spAutoFit/>
          </a:bodyPr>
          <a:lstStyle/>
          <a:p>
            <a:r>
              <a:rPr lang="en-US" sz="2000" b="1" dirty="0" smtClean="0">
                <a:solidFill>
                  <a:srgbClr val="FF0000"/>
                </a:solidFill>
              </a:rPr>
              <a:t>???</a:t>
            </a:r>
            <a:endParaRPr lang="en-US" sz="2000" b="1" dirty="0">
              <a:solidFill>
                <a:srgbClr val="FF0000"/>
              </a:solidFill>
            </a:endParaRPr>
          </a:p>
        </p:txBody>
      </p:sp>
      <p:pic>
        <p:nvPicPr>
          <p:cNvPr id="7" name="Picture 6" descr="sdf.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420" y="5351023"/>
            <a:ext cx="2114931" cy="991374"/>
          </a:xfrm>
          <a:prstGeom prst="rect">
            <a:avLst/>
          </a:prstGeom>
        </p:spPr>
      </p:pic>
      <p:sp>
        <p:nvSpPr>
          <p:cNvPr id="13" name="Rectangle 12"/>
          <p:cNvSpPr/>
          <p:nvPr/>
        </p:nvSpPr>
        <p:spPr>
          <a:xfrm>
            <a:off x="5617058" y="4661969"/>
            <a:ext cx="960598" cy="148959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8" descr="SCTOY.tiff"/>
          <p:cNvPicPr>
            <a:picLocks noChangeAspect="1"/>
          </p:cNvPicPr>
          <p:nvPr/>
        </p:nvPicPr>
        <p:blipFill rotWithShape="1">
          <a:blip r:embed="rId7">
            <a:extLst>
              <a:ext uri="{28A0092B-C50C-407E-A947-70E740481C1C}">
                <a14:useLocalDpi xmlns:a14="http://schemas.microsoft.com/office/drawing/2010/main" val="0"/>
              </a:ext>
            </a:extLst>
          </a:blip>
          <a:srcRect l="41925"/>
          <a:stretch/>
        </p:blipFill>
        <p:spPr>
          <a:xfrm>
            <a:off x="5617058" y="5104411"/>
            <a:ext cx="1317897" cy="1047156"/>
          </a:xfrm>
          <a:prstGeom prst="rect">
            <a:avLst/>
          </a:prstGeom>
        </p:spPr>
      </p:pic>
    </p:spTree>
    <p:extLst>
      <p:ext uri="{BB962C8B-B14F-4D97-AF65-F5344CB8AC3E}">
        <p14:creationId xmlns:p14="http://schemas.microsoft.com/office/powerpoint/2010/main" val="41078145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440495_985648054807787_430804140323651238_o.jpg"/>
          <p:cNvPicPr>
            <a:picLocks noChangeAspect="1"/>
          </p:cNvPicPr>
          <p:nvPr/>
        </p:nvPicPr>
        <p:blipFill rotWithShape="1">
          <a:blip r:embed="rId3">
            <a:extLst>
              <a:ext uri="{28A0092B-C50C-407E-A947-70E740481C1C}">
                <a14:useLocalDpi xmlns:a14="http://schemas.microsoft.com/office/drawing/2010/main" val="0"/>
              </a:ext>
            </a:extLst>
          </a:blip>
          <a:srcRect t="7688" b="9791"/>
          <a:stretch/>
        </p:blipFill>
        <p:spPr>
          <a:xfrm>
            <a:off x="0" y="0"/>
            <a:ext cx="9144000" cy="5029200"/>
          </a:xfrm>
          <a:prstGeom prst="rect">
            <a:avLst/>
          </a:prstGeom>
        </p:spPr>
      </p:pic>
      <p:sp>
        <p:nvSpPr>
          <p:cNvPr id="2" name="Title 1"/>
          <p:cNvSpPr>
            <a:spLocks noGrp="1"/>
          </p:cNvSpPr>
          <p:nvPr>
            <p:ph type="title"/>
          </p:nvPr>
        </p:nvSpPr>
        <p:spPr>
          <a:xfrm>
            <a:off x="762000" y="5638800"/>
            <a:ext cx="7520940" cy="548640"/>
          </a:xfrm>
        </p:spPr>
        <p:txBody>
          <a:bodyPr/>
          <a:lstStyle/>
          <a:p>
            <a:pPr algn="ctr"/>
            <a:r>
              <a:rPr lang="en-US" sz="3600" dirty="0" smtClean="0"/>
              <a:t>Community Engagement</a:t>
            </a:r>
            <a:endParaRPr lang="en-US" sz="3600" dirty="0"/>
          </a:p>
        </p:txBody>
      </p:sp>
    </p:spTree>
    <p:extLst>
      <p:ext uri="{BB962C8B-B14F-4D97-AF65-F5344CB8AC3E}">
        <p14:creationId xmlns:p14="http://schemas.microsoft.com/office/powerpoint/2010/main" val="40721193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62400" y="3886200"/>
            <a:ext cx="4823719" cy="2674441"/>
            <a:chOff x="2133600" y="228600"/>
            <a:chExt cx="4823719" cy="2674441"/>
          </a:xfrm>
        </p:grpSpPr>
        <p:pic>
          <p:nvPicPr>
            <p:cNvPr id="2" name="Picture 1" descr="imaginelogo.jpg"/>
            <p:cNvPicPr>
              <a:picLocks noChangeAspect="1"/>
            </p:cNvPicPr>
            <p:nvPr/>
          </p:nvPicPr>
          <p:blipFill rotWithShape="1">
            <a:blip r:embed="rId3">
              <a:extLst>
                <a:ext uri="{28A0092B-C50C-407E-A947-70E740481C1C}">
                  <a14:useLocalDpi xmlns:a14="http://schemas.microsoft.com/office/drawing/2010/main" val="0"/>
                </a:ext>
              </a:extLst>
            </a:blip>
            <a:srcRect l="6076" t="12188" r="8507" b="17123"/>
            <a:stretch/>
          </p:blipFill>
          <p:spPr>
            <a:xfrm>
              <a:off x="2133600" y="228600"/>
              <a:ext cx="4800600" cy="1980735"/>
            </a:xfrm>
            <a:prstGeom prst="rect">
              <a:avLst/>
            </a:prstGeom>
          </p:spPr>
        </p:pic>
        <p:sp>
          <p:nvSpPr>
            <p:cNvPr id="3" name="TextBox 2"/>
            <p:cNvSpPr txBox="1"/>
            <p:nvPr/>
          </p:nvSpPr>
          <p:spPr>
            <a:xfrm>
              <a:off x="3124200" y="2133600"/>
              <a:ext cx="3833119" cy="769441"/>
            </a:xfrm>
            <a:prstGeom prst="rect">
              <a:avLst/>
            </a:prstGeom>
            <a:noFill/>
          </p:spPr>
          <p:txBody>
            <a:bodyPr wrap="none" rtlCol="0">
              <a:spAutoFit/>
            </a:bodyPr>
            <a:lstStyle/>
            <a:p>
              <a:pPr algn="ctr"/>
              <a:r>
                <a:rPr lang="en-US" sz="4400" dirty="0" smtClean="0">
                  <a:solidFill>
                    <a:schemeClr val="bg1">
                      <a:lumMod val="65000"/>
                    </a:schemeClr>
                  </a:solidFill>
                  <a:latin typeface="Avenir Light"/>
                  <a:cs typeface="Avenir Light"/>
                </a:rPr>
                <a:t>and BEYOND!</a:t>
              </a:r>
              <a:endParaRPr lang="en-US" sz="4400" dirty="0">
                <a:solidFill>
                  <a:schemeClr val="bg1">
                    <a:lumMod val="65000"/>
                  </a:schemeClr>
                </a:solidFill>
                <a:latin typeface="Avenir Light"/>
                <a:cs typeface="Avenir Light"/>
              </a:endParaRPr>
            </a:p>
          </p:txBody>
        </p:sp>
      </p:grpSp>
      <p:sp>
        <p:nvSpPr>
          <p:cNvPr id="6" name="TextBox 5"/>
          <p:cNvSpPr txBox="1"/>
          <p:nvPr/>
        </p:nvSpPr>
        <p:spPr>
          <a:xfrm>
            <a:off x="228600" y="76200"/>
            <a:ext cx="5013386" cy="2554545"/>
          </a:xfrm>
          <a:prstGeom prst="rect">
            <a:avLst/>
          </a:prstGeom>
          <a:noFill/>
        </p:spPr>
        <p:txBody>
          <a:bodyPr wrap="none" rtlCol="0">
            <a:spAutoFit/>
          </a:bodyPr>
          <a:lstStyle/>
          <a:p>
            <a:pPr>
              <a:spcAft>
                <a:spcPts val="600"/>
              </a:spcAft>
            </a:pPr>
            <a:r>
              <a:rPr lang="en-US" sz="2800" dirty="0" smtClean="0">
                <a:solidFill>
                  <a:srgbClr val="732E9A"/>
                </a:solidFill>
              </a:rPr>
              <a:t>CHARLESTON: MARCH 9</a:t>
            </a:r>
            <a:r>
              <a:rPr lang="en-US" sz="2800" baseline="30000" dirty="0" smtClean="0">
                <a:solidFill>
                  <a:srgbClr val="732E9A"/>
                </a:solidFill>
              </a:rPr>
              <a:t>TH</a:t>
            </a:r>
            <a:endParaRPr lang="en-US" sz="2800" dirty="0" smtClean="0">
              <a:solidFill>
                <a:srgbClr val="732E9A"/>
              </a:solidFill>
            </a:endParaRPr>
          </a:p>
          <a:p>
            <a:pPr>
              <a:spcAft>
                <a:spcPts val="600"/>
              </a:spcAft>
            </a:pPr>
            <a:r>
              <a:rPr lang="en-US" sz="2800" dirty="0" smtClean="0">
                <a:solidFill>
                  <a:srgbClr val="732E9A"/>
                </a:solidFill>
              </a:rPr>
              <a:t>GREENWOOD: MARCH 16</a:t>
            </a:r>
            <a:r>
              <a:rPr lang="en-US" sz="2800" baseline="30000" dirty="0" smtClean="0">
                <a:solidFill>
                  <a:srgbClr val="732E9A"/>
                </a:solidFill>
              </a:rPr>
              <a:t>TH</a:t>
            </a:r>
            <a:endParaRPr lang="en-US" sz="2800" dirty="0" smtClean="0">
              <a:solidFill>
                <a:srgbClr val="732E9A"/>
              </a:solidFill>
            </a:endParaRPr>
          </a:p>
          <a:p>
            <a:pPr>
              <a:spcAft>
                <a:spcPts val="600"/>
              </a:spcAft>
            </a:pPr>
            <a:r>
              <a:rPr lang="en-US" sz="2800" dirty="0" smtClean="0">
                <a:solidFill>
                  <a:srgbClr val="732E9A"/>
                </a:solidFill>
              </a:rPr>
              <a:t>GREENVILLE: APRIL 6</a:t>
            </a:r>
            <a:r>
              <a:rPr lang="en-US" sz="2800" baseline="30000" dirty="0" smtClean="0">
                <a:solidFill>
                  <a:srgbClr val="732E9A"/>
                </a:solidFill>
              </a:rPr>
              <a:t>TH</a:t>
            </a:r>
            <a:endParaRPr lang="en-US" sz="2800" dirty="0" smtClean="0">
              <a:solidFill>
                <a:srgbClr val="732E9A"/>
              </a:solidFill>
            </a:endParaRPr>
          </a:p>
          <a:p>
            <a:pPr>
              <a:spcAft>
                <a:spcPts val="600"/>
              </a:spcAft>
            </a:pPr>
            <a:r>
              <a:rPr lang="en-US" sz="2800" dirty="0" smtClean="0">
                <a:solidFill>
                  <a:srgbClr val="732E9A"/>
                </a:solidFill>
              </a:rPr>
              <a:t>WILLISTON (DIG) APRIL 27</a:t>
            </a:r>
            <a:r>
              <a:rPr lang="en-US" sz="2800" baseline="30000" dirty="0" smtClean="0">
                <a:solidFill>
                  <a:srgbClr val="732E9A"/>
                </a:solidFill>
              </a:rPr>
              <a:t>TH</a:t>
            </a:r>
            <a:endParaRPr lang="en-US" sz="2800" dirty="0" smtClean="0">
              <a:solidFill>
                <a:srgbClr val="732E9A"/>
              </a:solidFill>
            </a:endParaRPr>
          </a:p>
          <a:p>
            <a:pPr>
              <a:spcAft>
                <a:spcPts val="600"/>
              </a:spcAft>
            </a:pPr>
            <a:r>
              <a:rPr lang="en-US" sz="2800" dirty="0" smtClean="0">
                <a:solidFill>
                  <a:srgbClr val="732E9A"/>
                </a:solidFill>
              </a:rPr>
              <a:t>ROCK HILL (SDF) Sept. 28</a:t>
            </a:r>
            <a:r>
              <a:rPr lang="en-US" sz="2800" baseline="30000" dirty="0" smtClean="0">
                <a:solidFill>
                  <a:srgbClr val="732E9A"/>
                </a:solidFill>
              </a:rPr>
              <a:t>TH</a:t>
            </a:r>
            <a:endParaRPr lang="en-US" sz="2800" dirty="0">
              <a:solidFill>
                <a:srgbClr val="732E9A"/>
              </a:solidFill>
            </a:endParaRPr>
          </a:p>
        </p:txBody>
      </p:sp>
      <p:pic>
        <p:nvPicPr>
          <p:cNvPr id="10" name="Picture 9" descr="1294491_467643010019961_170954651_o.png"/>
          <p:cNvPicPr>
            <a:picLocks noChangeAspect="1"/>
          </p:cNvPicPr>
          <p:nvPr/>
        </p:nvPicPr>
        <p:blipFill>
          <a:blip r:embed="rId4">
            <a:alphaModFix amt="82000"/>
          </a:blip>
          <a:stretch>
            <a:fillRect/>
          </a:stretch>
        </p:blipFill>
        <p:spPr>
          <a:xfrm>
            <a:off x="7772400" y="152400"/>
            <a:ext cx="1216411" cy="1520883"/>
          </a:xfrm>
          <a:prstGeom prst="rect">
            <a:avLst/>
          </a:prstGeom>
        </p:spPr>
      </p:pic>
      <p:pic>
        <p:nvPicPr>
          <p:cNvPr id="11" name="Picture 10"/>
          <p:cNvPicPr/>
          <p:nvPr/>
        </p:nvPicPr>
        <p:blipFill rotWithShape="1">
          <a:blip r:embed="rId5">
            <a:extLst>
              <a:ext uri="{28A0092B-C50C-407E-A947-70E740481C1C}">
                <a14:useLocalDpi xmlns:a14="http://schemas.microsoft.com/office/drawing/2010/main" val="0"/>
              </a:ext>
            </a:extLst>
          </a:blip>
          <a:srcRect b="19615"/>
          <a:stretch/>
        </p:blipFill>
        <p:spPr>
          <a:xfrm>
            <a:off x="7852786" y="1905000"/>
            <a:ext cx="1263240" cy="966020"/>
          </a:xfrm>
          <a:prstGeom prst="rect">
            <a:avLst/>
          </a:prstGeom>
        </p:spPr>
      </p:pic>
      <p:pic>
        <p:nvPicPr>
          <p:cNvPr id="12" name="Picture 11" descr="sdf.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2993" y="3048000"/>
            <a:ext cx="1501007" cy="703597"/>
          </a:xfrm>
          <a:prstGeom prst="rect">
            <a:avLst/>
          </a:prstGeom>
        </p:spPr>
      </p:pic>
    </p:spTree>
    <p:extLst>
      <p:ext uri="{BB962C8B-B14F-4D97-AF65-F5344CB8AC3E}">
        <p14:creationId xmlns:p14="http://schemas.microsoft.com/office/powerpoint/2010/main" val="31573016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00" y="381000"/>
            <a:ext cx="4343400" cy="2320810"/>
            <a:chOff x="3490683" y="1266765"/>
            <a:chExt cx="3291117" cy="1780286"/>
          </a:xfrm>
        </p:grpSpPr>
        <p:sp>
          <p:nvSpPr>
            <p:cNvPr id="19" name="Rectangle 18"/>
            <p:cNvSpPr/>
            <p:nvPr/>
          </p:nvSpPr>
          <p:spPr>
            <a:xfrm>
              <a:off x="3490683" y="1266765"/>
              <a:ext cx="2681517" cy="1780286"/>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7" name="Group 6"/>
            <p:cNvGrpSpPr/>
            <p:nvPr/>
          </p:nvGrpSpPr>
          <p:grpSpPr>
            <a:xfrm>
              <a:off x="3566494" y="1357384"/>
              <a:ext cx="3215306" cy="1484866"/>
              <a:chOff x="140388" y="3044714"/>
              <a:chExt cx="3215306" cy="1484866"/>
            </a:xfrm>
            <a:noFill/>
          </p:grpSpPr>
          <p:pic>
            <p:nvPicPr>
              <p:cNvPr id="9" name="Picture 8" descr="STEMLinx Logo.jpg"/>
              <p:cNvPicPr>
                <a:picLocks noChangeAspect="1"/>
              </p:cNvPicPr>
              <p:nvPr/>
            </p:nvPicPr>
            <p:blipFill rotWithShape="1">
              <a:blip r:embed="rId3">
                <a:extLst>
                  <a:ext uri="{28A0092B-C50C-407E-A947-70E740481C1C}">
                    <a14:useLocalDpi xmlns:a14="http://schemas.microsoft.com/office/drawing/2010/main" val="0"/>
                  </a:ext>
                </a:extLst>
              </a:blip>
              <a:srcRect l="3750" t="9624" r="19314" b="24242"/>
              <a:stretch/>
            </p:blipFill>
            <p:spPr>
              <a:xfrm>
                <a:off x="140388" y="3044714"/>
                <a:ext cx="2456795" cy="665201"/>
              </a:xfrm>
              <a:prstGeom prst="rect">
                <a:avLst/>
              </a:prstGeom>
              <a:grpFill/>
              <a:ln>
                <a:noFill/>
              </a:ln>
            </p:spPr>
          </p:pic>
          <p:sp>
            <p:nvSpPr>
              <p:cNvPr id="10" name="TextBox 9"/>
              <p:cNvSpPr txBox="1"/>
              <p:nvPr/>
            </p:nvSpPr>
            <p:spPr>
              <a:xfrm>
                <a:off x="140388" y="3750468"/>
                <a:ext cx="3215306" cy="779112"/>
              </a:xfrm>
              <a:prstGeom prst="rect">
                <a:avLst/>
              </a:prstGeom>
              <a:grpFill/>
              <a:ln>
                <a:noFill/>
              </a:ln>
            </p:spPr>
            <p:txBody>
              <a:bodyPr wrap="square" rtlCol="0">
                <a:spAutoFit/>
              </a:bodyPr>
              <a:lstStyle/>
              <a:p>
                <a:r>
                  <a:rPr lang="en-US" sz="3000" dirty="0" smtClean="0">
                    <a:solidFill>
                      <a:srgbClr val="CB4604"/>
                    </a:solidFill>
                  </a:rPr>
                  <a:t>   Education Day </a:t>
                </a:r>
              </a:p>
              <a:p>
                <a:r>
                  <a:rPr lang="en-US" sz="3000" dirty="0" smtClean="0">
                    <a:solidFill>
                      <a:schemeClr val="tx1">
                        <a:lumMod val="65000"/>
                        <a:lumOff val="35000"/>
                      </a:schemeClr>
                    </a:solidFill>
                  </a:rPr>
                  <a:t>   @ the Capitol</a:t>
                </a:r>
                <a:endParaRPr lang="en-US" sz="3000" dirty="0">
                  <a:solidFill>
                    <a:schemeClr val="tx1">
                      <a:lumMod val="65000"/>
                      <a:lumOff val="35000"/>
                    </a:schemeClr>
                  </a:solidFill>
                </a:endParaRPr>
              </a:p>
            </p:txBody>
          </p:sp>
        </p:grpSp>
      </p:grpSp>
      <p:sp>
        <p:nvSpPr>
          <p:cNvPr id="2" name="TextBox 1"/>
          <p:cNvSpPr txBox="1"/>
          <p:nvPr/>
        </p:nvSpPr>
        <p:spPr>
          <a:xfrm>
            <a:off x="5562600" y="1905000"/>
            <a:ext cx="2993202" cy="923330"/>
          </a:xfrm>
          <a:prstGeom prst="rect">
            <a:avLst/>
          </a:prstGeom>
          <a:noFill/>
        </p:spPr>
        <p:txBody>
          <a:bodyPr wrap="none" rtlCol="0">
            <a:spAutoFit/>
          </a:bodyPr>
          <a:lstStyle/>
          <a:p>
            <a:r>
              <a:rPr lang="en-US" sz="5400" b="1" dirty="0" smtClean="0">
                <a:solidFill>
                  <a:srgbClr val="732E9A"/>
                </a:solidFill>
              </a:rPr>
              <a:t>April 9th</a:t>
            </a:r>
            <a:endParaRPr lang="en-US" sz="5400" b="1" dirty="0">
              <a:solidFill>
                <a:srgbClr val="732E9A"/>
              </a:solidFill>
            </a:endParaRPr>
          </a:p>
        </p:txBody>
      </p:sp>
      <p:pic>
        <p:nvPicPr>
          <p:cNvPr id="11" name="Picture 10" descr="30442526_1730098810362704_920550412017234219_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3429000"/>
            <a:ext cx="6598028" cy="3299015"/>
          </a:xfrm>
          <a:prstGeom prst="rect">
            <a:avLst/>
          </a:prstGeom>
        </p:spPr>
      </p:pic>
      <p:sp>
        <p:nvSpPr>
          <p:cNvPr id="3" name="TextBox 2"/>
          <p:cNvSpPr txBox="1"/>
          <p:nvPr/>
        </p:nvSpPr>
        <p:spPr>
          <a:xfrm>
            <a:off x="4342235" y="2935069"/>
            <a:ext cx="4801765" cy="646331"/>
          </a:xfrm>
          <a:prstGeom prst="rect">
            <a:avLst/>
          </a:prstGeom>
          <a:noFill/>
        </p:spPr>
        <p:txBody>
          <a:bodyPr wrap="none" rtlCol="0">
            <a:spAutoFit/>
          </a:bodyPr>
          <a:lstStyle/>
          <a:p>
            <a:r>
              <a:rPr lang="en-US" b="1" u="sng" dirty="0">
                <a:solidFill>
                  <a:schemeClr val="accent2"/>
                </a:solidFill>
                <a:ea typeface="ＭＳ Ｐゴシック" pitchFamily="-110" charset="-128"/>
                <a:cs typeface="ＭＳ Ｐゴシック" pitchFamily="-110" charset="-128"/>
                <a:hlinkClick r:id="rId5"/>
              </a:rPr>
              <a:t>https://www.sccoalition.org/stem-day.html</a:t>
            </a:r>
            <a:endParaRPr lang="en-US" b="1" dirty="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23568001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Custom 23">
      <a:dk1>
        <a:sysClr val="windowText" lastClr="000000"/>
      </a:dk1>
      <a:lt1>
        <a:sysClr val="window" lastClr="FFFFFF"/>
      </a:lt1>
      <a:dk2>
        <a:srgbClr val="212121"/>
      </a:dk2>
      <a:lt2>
        <a:srgbClr val="CDD4D7"/>
      </a:lt2>
      <a:accent1>
        <a:srgbClr val="1D86CD"/>
      </a:accent1>
      <a:accent2>
        <a:srgbClr val="732E9A"/>
      </a:accent2>
      <a:accent3>
        <a:srgbClr val="E16218"/>
      </a:accent3>
      <a:accent4>
        <a:srgbClr val="E8950E"/>
      </a:accent4>
      <a:accent5>
        <a:srgbClr val="55992B"/>
      </a:accent5>
      <a:accent6>
        <a:srgbClr val="2C9C89"/>
      </a:accent6>
      <a:hlink>
        <a:srgbClr val="EC4D4D"/>
      </a:hlink>
      <a:folHlink>
        <a:srgbClr val="F8CE8A"/>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20837</TotalTime>
  <Words>2612</Words>
  <Application>Microsoft Macintosh PowerPoint</Application>
  <PresentationFormat>On-screen Show (4:3)</PresentationFormat>
  <Paragraphs>332</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Angles</vt:lpstr>
      <vt:lpstr>Board Meeting  February 5, 2019</vt:lpstr>
      <vt:lpstr>Our Intended Agenda</vt:lpstr>
      <vt:lpstr>PowerPoint Presentation</vt:lpstr>
      <vt:lpstr>PowerPoint Presentation</vt:lpstr>
      <vt:lpstr>PowerPoint Presentation</vt:lpstr>
      <vt:lpstr>PowerPoint Presentation</vt:lpstr>
      <vt:lpstr>Community Engagement</vt:lpstr>
      <vt:lpstr>PowerPoint Presentation</vt:lpstr>
      <vt:lpstr>PowerPoint Presentation</vt:lpstr>
      <vt:lpstr>PowerPoint Presentation</vt:lpstr>
      <vt:lpstr>PowerPoint Presentation</vt:lpstr>
      <vt:lpstr>Defining STEM &amp; SC STEM Report Card Profile</vt:lpstr>
      <vt:lpstr>PowerPoint Presentation</vt:lpstr>
      <vt:lpstr>PowerPoint Presentation</vt:lpstr>
      <vt:lpstr>STEm learning ecosystems</vt:lpstr>
      <vt:lpstr>Read, reflect, Respond</vt:lpstr>
      <vt:lpstr>PowerPoint Presentation</vt:lpstr>
      <vt:lpstr>SCCMS Miscellaneous</vt:lpstr>
      <vt:lpstr>Discipline 1 Focus on the Wildly Important Goals</vt:lpstr>
      <vt:lpstr>PowerPoint Presentation</vt:lpstr>
      <vt:lpstr>New collaborations</vt:lpstr>
      <vt:lpstr>New Research</vt:lpstr>
      <vt:lpstr>Ways to Engage</vt:lpstr>
      <vt:lpstr>Ways to Engage</vt:lpstr>
      <vt:lpstr>House Education &amp; Public Works Committee </vt:lpstr>
      <vt:lpstr>Senate Education Committee </vt:lpstr>
      <vt:lpstr>Ways to Engage - Advocacy</vt:lpstr>
      <vt:lpstr>SCCMS ADVISORY BOARD OPENINGS</vt:lpstr>
      <vt:lpstr>PowerPoint Presentation</vt:lpstr>
      <vt:lpstr>What Questions do you have?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Lander</dc:creator>
  <cp:lastModifiedBy>Tom Peters</cp:lastModifiedBy>
  <cp:revision>347</cp:revision>
  <cp:lastPrinted>2019-02-05T01:42:32Z</cp:lastPrinted>
  <dcterms:created xsi:type="dcterms:W3CDTF">2013-12-11T14:36:29Z</dcterms:created>
  <dcterms:modified xsi:type="dcterms:W3CDTF">2019-02-07T18:39:44Z</dcterms:modified>
</cp:coreProperties>
</file>