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17" r:id="rId6"/>
  </p:sldMasterIdLst>
  <p:notesMasterIdLst>
    <p:notesMasterId r:id="rId35"/>
  </p:notesMasterIdLst>
  <p:handoutMasterIdLst>
    <p:handoutMasterId r:id="rId36"/>
  </p:handoutMasterIdLst>
  <p:sldIdLst>
    <p:sldId id="260" r:id="rId7"/>
    <p:sldId id="261" r:id="rId8"/>
    <p:sldId id="401" r:id="rId9"/>
    <p:sldId id="431" r:id="rId10"/>
    <p:sldId id="432" r:id="rId11"/>
    <p:sldId id="427" r:id="rId12"/>
    <p:sldId id="433" r:id="rId13"/>
    <p:sldId id="434" r:id="rId14"/>
    <p:sldId id="450" r:id="rId15"/>
    <p:sldId id="451" r:id="rId16"/>
    <p:sldId id="452" r:id="rId17"/>
    <p:sldId id="435" r:id="rId18"/>
    <p:sldId id="436" r:id="rId19"/>
    <p:sldId id="428" r:id="rId20"/>
    <p:sldId id="437" r:id="rId21"/>
    <p:sldId id="448" r:id="rId22"/>
    <p:sldId id="453" r:id="rId23"/>
    <p:sldId id="438" r:id="rId24"/>
    <p:sldId id="441" r:id="rId25"/>
    <p:sldId id="442" r:id="rId26"/>
    <p:sldId id="443" r:id="rId27"/>
    <p:sldId id="454" r:id="rId28"/>
    <p:sldId id="444" r:id="rId29"/>
    <p:sldId id="455" r:id="rId30"/>
    <p:sldId id="449" r:id="rId31"/>
    <p:sldId id="456" r:id="rId32"/>
    <p:sldId id="457" r:id="rId33"/>
    <p:sldId id="446"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pitchFamily="-108" charset="0"/>
        <a:ea typeface="+mn-ea"/>
        <a:cs typeface="+mn-cs"/>
      </a:defRPr>
    </a:lvl2pPr>
    <a:lvl3pPr marL="914400" algn="l" rtl="0" fontAlgn="base">
      <a:spcBef>
        <a:spcPct val="0"/>
      </a:spcBef>
      <a:spcAft>
        <a:spcPct val="0"/>
      </a:spcAft>
      <a:defRPr kern="1200">
        <a:solidFill>
          <a:schemeClr val="tx1"/>
        </a:solidFill>
        <a:latin typeface="Arial" pitchFamily="-108" charset="0"/>
        <a:ea typeface="+mn-ea"/>
        <a:cs typeface="+mn-cs"/>
      </a:defRPr>
    </a:lvl3pPr>
    <a:lvl4pPr marL="1371600" algn="l" rtl="0" fontAlgn="base">
      <a:spcBef>
        <a:spcPct val="0"/>
      </a:spcBef>
      <a:spcAft>
        <a:spcPct val="0"/>
      </a:spcAft>
      <a:defRPr kern="1200">
        <a:solidFill>
          <a:schemeClr val="tx1"/>
        </a:solidFill>
        <a:latin typeface="Arial" pitchFamily="-108" charset="0"/>
        <a:ea typeface="+mn-ea"/>
        <a:cs typeface="+mn-cs"/>
      </a:defRPr>
    </a:lvl4pPr>
    <a:lvl5pPr marL="1828800" algn="l" rtl="0" fontAlgn="base">
      <a:spcBef>
        <a:spcPct val="0"/>
      </a:spcBef>
      <a:spcAft>
        <a:spcPct val="0"/>
      </a:spcAft>
      <a:defRPr kern="1200">
        <a:solidFill>
          <a:schemeClr val="tx1"/>
        </a:solidFill>
        <a:latin typeface="Arial" pitchFamily="-108" charset="0"/>
        <a:ea typeface="+mn-ea"/>
        <a:cs typeface="+mn-cs"/>
      </a:defRPr>
    </a:lvl5pPr>
    <a:lvl6pPr marL="2286000" algn="l" defTabSz="457200" rtl="0" eaLnBrk="1" latinLnBrk="0" hangingPunct="1">
      <a:defRPr kern="1200">
        <a:solidFill>
          <a:schemeClr val="tx1"/>
        </a:solidFill>
        <a:latin typeface="Arial" pitchFamily="-108" charset="0"/>
        <a:ea typeface="+mn-ea"/>
        <a:cs typeface="+mn-cs"/>
      </a:defRPr>
    </a:lvl6pPr>
    <a:lvl7pPr marL="2743200" algn="l" defTabSz="457200" rtl="0" eaLnBrk="1" latinLnBrk="0" hangingPunct="1">
      <a:defRPr kern="1200">
        <a:solidFill>
          <a:schemeClr val="tx1"/>
        </a:solidFill>
        <a:latin typeface="Arial" pitchFamily="-108" charset="0"/>
        <a:ea typeface="+mn-ea"/>
        <a:cs typeface="+mn-cs"/>
      </a:defRPr>
    </a:lvl7pPr>
    <a:lvl8pPr marL="3200400" algn="l" defTabSz="457200" rtl="0" eaLnBrk="1" latinLnBrk="0" hangingPunct="1">
      <a:defRPr kern="1200">
        <a:solidFill>
          <a:schemeClr val="tx1"/>
        </a:solidFill>
        <a:latin typeface="Arial" pitchFamily="-108" charset="0"/>
        <a:ea typeface="+mn-ea"/>
        <a:cs typeface="+mn-cs"/>
      </a:defRPr>
    </a:lvl8pPr>
    <a:lvl9pPr marL="3657600" algn="l" defTabSz="457200" rtl="0" eaLnBrk="1" latinLnBrk="0" hangingPunct="1">
      <a:defRPr kern="1200">
        <a:solidFill>
          <a:schemeClr val="tx1"/>
        </a:solidFill>
        <a:latin typeface="Arial"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383"/>
    <a:srgbClr val="70B433"/>
    <a:srgbClr val="0C226F"/>
    <a:srgbClr val="C3100E"/>
    <a:srgbClr val="000000"/>
    <a:srgbClr val="1E839D"/>
    <a:srgbClr val="BC5328"/>
    <a:srgbClr val="BA0017"/>
    <a:srgbClr val="0F6FC6"/>
    <a:srgbClr val="515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70" autoAdjust="0"/>
    <p:restoredTop sz="86161" autoAdjust="0"/>
  </p:normalViewPr>
  <p:slideViewPr>
    <p:cSldViewPr>
      <p:cViewPr varScale="1">
        <p:scale>
          <a:sx n="59" d="100"/>
          <a:sy n="59" d="100"/>
        </p:scale>
        <p:origin x="163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844"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555C5-C5F4-4BA7-9C22-AEA1DE4381DA}" type="doc">
      <dgm:prSet loTypeId="urn:microsoft.com/office/officeart/2005/8/layout/cycle8" loCatId="cycle" qsTypeId="urn:microsoft.com/office/officeart/2005/8/quickstyle/3d7" qsCatId="3D" csTypeId="urn:microsoft.com/office/officeart/2005/8/colors/accent1_2" csCatId="accent1" phldr="1"/>
      <dgm:spPr/>
    </dgm:pt>
    <dgm:pt modelId="{0AAD49E2-6C57-47FD-8B8F-50858D03DDCB}">
      <dgm:prSet phldrT="[Text]"/>
      <dgm:spPr/>
      <dgm:t>
        <a:bodyPr/>
        <a:lstStyle/>
        <a:p>
          <a:r>
            <a:rPr lang="en-US"/>
            <a:t>DISCIPLINE 1: Focus on the Wildly Important Goals</a:t>
          </a:r>
        </a:p>
      </dgm:t>
    </dgm:pt>
    <dgm:pt modelId="{A9D0A111-5D82-4A21-94E8-556C84C8FF06}" type="parTrans" cxnId="{D311ECB0-E3FB-4C84-9AE3-31433077B305}">
      <dgm:prSet/>
      <dgm:spPr/>
      <dgm:t>
        <a:bodyPr/>
        <a:lstStyle/>
        <a:p>
          <a:endParaRPr lang="en-US"/>
        </a:p>
      </dgm:t>
    </dgm:pt>
    <dgm:pt modelId="{7F17F4ED-E5A3-4423-8C26-3AB55D128929}" type="sibTrans" cxnId="{D311ECB0-E3FB-4C84-9AE3-31433077B305}">
      <dgm:prSet/>
      <dgm:spPr/>
      <dgm:t>
        <a:bodyPr/>
        <a:lstStyle/>
        <a:p>
          <a:endParaRPr lang="en-US"/>
        </a:p>
      </dgm:t>
    </dgm:pt>
    <dgm:pt modelId="{C68DC5C8-B2E7-4F5D-96C3-BB22B0DA4648}">
      <dgm:prSet phldrT="[Text]"/>
      <dgm:spPr/>
      <dgm:t>
        <a:bodyPr/>
        <a:lstStyle/>
        <a:p>
          <a:r>
            <a:rPr lang="en-US"/>
            <a:t>DISCIPLINE 2: Act on Lead Measures</a:t>
          </a:r>
        </a:p>
      </dgm:t>
    </dgm:pt>
    <dgm:pt modelId="{9A7AF3DD-B0FF-4549-91CB-4176DD44D3C9}" type="parTrans" cxnId="{7E848316-0A70-48C1-8A76-4BF95DAC8E13}">
      <dgm:prSet/>
      <dgm:spPr/>
      <dgm:t>
        <a:bodyPr/>
        <a:lstStyle/>
        <a:p>
          <a:endParaRPr lang="en-US"/>
        </a:p>
      </dgm:t>
    </dgm:pt>
    <dgm:pt modelId="{B7718DED-6652-4750-BD3C-56BEEFC14107}" type="sibTrans" cxnId="{7E848316-0A70-48C1-8A76-4BF95DAC8E13}">
      <dgm:prSet/>
      <dgm:spPr/>
      <dgm:t>
        <a:bodyPr/>
        <a:lstStyle/>
        <a:p>
          <a:endParaRPr lang="en-US"/>
        </a:p>
      </dgm:t>
    </dgm:pt>
    <dgm:pt modelId="{C90DFF87-D611-4B05-9E17-7FB1BADB54A0}">
      <dgm:prSet phldrT="[Text]"/>
      <dgm:spPr/>
      <dgm:t>
        <a:bodyPr/>
        <a:lstStyle/>
        <a:p>
          <a:r>
            <a:rPr lang="en-US"/>
            <a:t>DISCIPLINE 3: Keep a Compelling Scorecard</a:t>
          </a:r>
        </a:p>
      </dgm:t>
    </dgm:pt>
    <dgm:pt modelId="{9B7D058A-39CB-45E1-BA12-A2E048BAC962}" type="parTrans" cxnId="{F7E09C82-03E7-4AA9-9364-4806C33AE1FF}">
      <dgm:prSet/>
      <dgm:spPr/>
      <dgm:t>
        <a:bodyPr/>
        <a:lstStyle/>
        <a:p>
          <a:endParaRPr lang="en-US"/>
        </a:p>
      </dgm:t>
    </dgm:pt>
    <dgm:pt modelId="{EB1C6753-37F9-44E0-8F87-A841F8E5AE61}" type="sibTrans" cxnId="{F7E09C82-03E7-4AA9-9364-4806C33AE1FF}">
      <dgm:prSet/>
      <dgm:spPr/>
      <dgm:t>
        <a:bodyPr/>
        <a:lstStyle/>
        <a:p>
          <a:endParaRPr lang="en-US"/>
        </a:p>
      </dgm:t>
    </dgm:pt>
    <dgm:pt modelId="{69D6B267-9C70-4BF6-AE34-2487A3558896}">
      <dgm:prSet phldrT="[Text]"/>
      <dgm:spPr/>
      <dgm:t>
        <a:bodyPr/>
        <a:lstStyle/>
        <a:p>
          <a:r>
            <a:rPr lang="en-US"/>
            <a:t>DISCIPLINE 4: Create a Cadence of Accountability</a:t>
          </a:r>
        </a:p>
      </dgm:t>
    </dgm:pt>
    <dgm:pt modelId="{D67AE500-983A-4622-B179-A4F840C1FEAF}" type="parTrans" cxnId="{1360D8A6-0840-4717-AFFB-DCBE2E9F480C}">
      <dgm:prSet/>
      <dgm:spPr/>
      <dgm:t>
        <a:bodyPr/>
        <a:lstStyle/>
        <a:p>
          <a:endParaRPr lang="en-US"/>
        </a:p>
      </dgm:t>
    </dgm:pt>
    <dgm:pt modelId="{B5A4E514-F7CF-4B48-827B-3943C117E724}" type="sibTrans" cxnId="{1360D8A6-0840-4717-AFFB-DCBE2E9F480C}">
      <dgm:prSet/>
      <dgm:spPr/>
      <dgm:t>
        <a:bodyPr/>
        <a:lstStyle/>
        <a:p>
          <a:endParaRPr lang="en-US"/>
        </a:p>
      </dgm:t>
    </dgm:pt>
    <dgm:pt modelId="{A07EB4BE-ECD7-46CA-A2D5-218E9BB8D525}" type="pres">
      <dgm:prSet presAssocID="{FAB555C5-C5F4-4BA7-9C22-AEA1DE4381DA}" presName="compositeShape" presStyleCnt="0">
        <dgm:presLayoutVars>
          <dgm:chMax val="7"/>
          <dgm:dir/>
          <dgm:resizeHandles val="exact"/>
        </dgm:presLayoutVars>
      </dgm:prSet>
      <dgm:spPr/>
    </dgm:pt>
    <dgm:pt modelId="{D31FC734-7E87-42F2-AF8B-DCA632E4F516}" type="pres">
      <dgm:prSet presAssocID="{FAB555C5-C5F4-4BA7-9C22-AEA1DE4381DA}" presName="wedge1" presStyleLbl="node1" presStyleIdx="0" presStyleCnt="4"/>
      <dgm:spPr/>
    </dgm:pt>
    <dgm:pt modelId="{FDDA4FC9-874C-4BDC-9B5F-AE93D99D4C1F}" type="pres">
      <dgm:prSet presAssocID="{FAB555C5-C5F4-4BA7-9C22-AEA1DE4381DA}" presName="dummy1a" presStyleCnt="0"/>
      <dgm:spPr/>
    </dgm:pt>
    <dgm:pt modelId="{B4F8A19B-B446-451A-920B-0CB2BA06DD83}" type="pres">
      <dgm:prSet presAssocID="{FAB555C5-C5F4-4BA7-9C22-AEA1DE4381DA}" presName="dummy1b" presStyleCnt="0"/>
      <dgm:spPr/>
    </dgm:pt>
    <dgm:pt modelId="{EC82CFE8-B388-4BDE-AC53-5B8894A7D039}" type="pres">
      <dgm:prSet presAssocID="{FAB555C5-C5F4-4BA7-9C22-AEA1DE4381DA}" presName="wedge1Tx" presStyleLbl="node1" presStyleIdx="0" presStyleCnt="4">
        <dgm:presLayoutVars>
          <dgm:chMax val="0"/>
          <dgm:chPref val="0"/>
          <dgm:bulletEnabled val="1"/>
        </dgm:presLayoutVars>
      </dgm:prSet>
      <dgm:spPr/>
    </dgm:pt>
    <dgm:pt modelId="{A425CB49-79C1-42E0-8EB8-C13ED705C259}" type="pres">
      <dgm:prSet presAssocID="{FAB555C5-C5F4-4BA7-9C22-AEA1DE4381DA}" presName="wedge2" presStyleLbl="node1" presStyleIdx="1" presStyleCnt="4"/>
      <dgm:spPr/>
    </dgm:pt>
    <dgm:pt modelId="{22BBD892-CC0C-4AC1-80E3-970E9DA0F457}" type="pres">
      <dgm:prSet presAssocID="{FAB555C5-C5F4-4BA7-9C22-AEA1DE4381DA}" presName="dummy2a" presStyleCnt="0"/>
      <dgm:spPr/>
    </dgm:pt>
    <dgm:pt modelId="{92687AFE-3DE3-4C8D-A643-A0ECCFEDF61B}" type="pres">
      <dgm:prSet presAssocID="{FAB555C5-C5F4-4BA7-9C22-AEA1DE4381DA}" presName="dummy2b" presStyleCnt="0"/>
      <dgm:spPr/>
    </dgm:pt>
    <dgm:pt modelId="{D43E8607-7190-4EFF-810E-73774079E052}" type="pres">
      <dgm:prSet presAssocID="{FAB555C5-C5F4-4BA7-9C22-AEA1DE4381DA}" presName="wedge2Tx" presStyleLbl="node1" presStyleIdx="1" presStyleCnt="4">
        <dgm:presLayoutVars>
          <dgm:chMax val="0"/>
          <dgm:chPref val="0"/>
          <dgm:bulletEnabled val="1"/>
        </dgm:presLayoutVars>
      </dgm:prSet>
      <dgm:spPr/>
    </dgm:pt>
    <dgm:pt modelId="{4C2A0627-00A2-4CF3-87C7-B21D16FF4920}" type="pres">
      <dgm:prSet presAssocID="{FAB555C5-C5F4-4BA7-9C22-AEA1DE4381DA}" presName="wedge3" presStyleLbl="node1" presStyleIdx="2" presStyleCnt="4"/>
      <dgm:spPr/>
    </dgm:pt>
    <dgm:pt modelId="{ED39F34E-A179-43C0-A311-6985410A47DF}" type="pres">
      <dgm:prSet presAssocID="{FAB555C5-C5F4-4BA7-9C22-AEA1DE4381DA}" presName="dummy3a" presStyleCnt="0"/>
      <dgm:spPr/>
    </dgm:pt>
    <dgm:pt modelId="{2550CA76-FF71-465D-9E03-04EBF23D96EB}" type="pres">
      <dgm:prSet presAssocID="{FAB555C5-C5F4-4BA7-9C22-AEA1DE4381DA}" presName="dummy3b" presStyleCnt="0"/>
      <dgm:spPr/>
    </dgm:pt>
    <dgm:pt modelId="{F3F9E421-1D79-49EF-9372-0050513BCC05}" type="pres">
      <dgm:prSet presAssocID="{FAB555C5-C5F4-4BA7-9C22-AEA1DE4381DA}" presName="wedge3Tx" presStyleLbl="node1" presStyleIdx="2" presStyleCnt="4">
        <dgm:presLayoutVars>
          <dgm:chMax val="0"/>
          <dgm:chPref val="0"/>
          <dgm:bulletEnabled val="1"/>
        </dgm:presLayoutVars>
      </dgm:prSet>
      <dgm:spPr/>
    </dgm:pt>
    <dgm:pt modelId="{A586EAEB-3AF7-4AE0-87E2-7E7A94D006BD}" type="pres">
      <dgm:prSet presAssocID="{FAB555C5-C5F4-4BA7-9C22-AEA1DE4381DA}" presName="wedge4" presStyleLbl="node1" presStyleIdx="3" presStyleCnt="4"/>
      <dgm:spPr/>
    </dgm:pt>
    <dgm:pt modelId="{FD4F74EA-612A-4E04-ADEA-6ACA57636096}" type="pres">
      <dgm:prSet presAssocID="{FAB555C5-C5F4-4BA7-9C22-AEA1DE4381DA}" presName="dummy4a" presStyleCnt="0"/>
      <dgm:spPr/>
    </dgm:pt>
    <dgm:pt modelId="{136B2940-4154-485B-8F87-2BE3CE098A42}" type="pres">
      <dgm:prSet presAssocID="{FAB555C5-C5F4-4BA7-9C22-AEA1DE4381DA}" presName="dummy4b" presStyleCnt="0"/>
      <dgm:spPr/>
    </dgm:pt>
    <dgm:pt modelId="{6E5CA43F-34B2-4762-AE2B-48C52761E65E}" type="pres">
      <dgm:prSet presAssocID="{FAB555C5-C5F4-4BA7-9C22-AEA1DE4381DA}" presName="wedge4Tx" presStyleLbl="node1" presStyleIdx="3" presStyleCnt="4">
        <dgm:presLayoutVars>
          <dgm:chMax val="0"/>
          <dgm:chPref val="0"/>
          <dgm:bulletEnabled val="1"/>
        </dgm:presLayoutVars>
      </dgm:prSet>
      <dgm:spPr/>
    </dgm:pt>
    <dgm:pt modelId="{DDBD812A-BA59-4F8F-BF68-F61900739648}" type="pres">
      <dgm:prSet presAssocID="{7F17F4ED-E5A3-4423-8C26-3AB55D128929}" presName="arrowWedge1" presStyleLbl="fgSibTrans2D1" presStyleIdx="0" presStyleCnt="4"/>
      <dgm:spPr/>
    </dgm:pt>
    <dgm:pt modelId="{69DBEF27-3C21-4C99-90E1-F1775B005E1C}" type="pres">
      <dgm:prSet presAssocID="{B7718DED-6652-4750-BD3C-56BEEFC14107}" presName="arrowWedge2" presStyleLbl="fgSibTrans2D1" presStyleIdx="1" presStyleCnt="4"/>
      <dgm:spPr/>
    </dgm:pt>
    <dgm:pt modelId="{A21C7CE5-1FB3-4B90-9576-7CA7714F146D}" type="pres">
      <dgm:prSet presAssocID="{EB1C6753-37F9-44E0-8F87-A841F8E5AE61}" presName="arrowWedge3" presStyleLbl="fgSibTrans2D1" presStyleIdx="2" presStyleCnt="4"/>
      <dgm:spPr/>
    </dgm:pt>
    <dgm:pt modelId="{787A5C40-F7FA-447A-8B36-873FDD16A313}" type="pres">
      <dgm:prSet presAssocID="{B5A4E514-F7CF-4B48-827B-3943C117E724}" presName="arrowWedge4" presStyleLbl="fgSibTrans2D1" presStyleIdx="3" presStyleCnt="4"/>
      <dgm:spPr/>
    </dgm:pt>
  </dgm:ptLst>
  <dgm:cxnLst>
    <dgm:cxn modelId="{F994090A-1667-B14F-B794-D8A7CDB4A528}" type="presOf" srcId="{C68DC5C8-B2E7-4F5D-96C3-BB22B0DA4648}" destId="{A425CB49-79C1-42E0-8EB8-C13ED705C259}" srcOrd="0" destOrd="0" presId="urn:microsoft.com/office/officeart/2005/8/layout/cycle8"/>
    <dgm:cxn modelId="{7E848316-0A70-48C1-8A76-4BF95DAC8E13}" srcId="{FAB555C5-C5F4-4BA7-9C22-AEA1DE4381DA}" destId="{C68DC5C8-B2E7-4F5D-96C3-BB22B0DA4648}" srcOrd="1" destOrd="0" parTransId="{9A7AF3DD-B0FF-4549-91CB-4176DD44D3C9}" sibTransId="{B7718DED-6652-4750-BD3C-56BEEFC14107}"/>
    <dgm:cxn modelId="{18BE9D19-2219-6949-95A8-4AA5C82286DB}" type="presOf" srcId="{FAB555C5-C5F4-4BA7-9C22-AEA1DE4381DA}" destId="{A07EB4BE-ECD7-46CA-A2D5-218E9BB8D525}" srcOrd="0" destOrd="0" presId="urn:microsoft.com/office/officeart/2005/8/layout/cycle8"/>
    <dgm:cxn modelId="{82C87330-27F0-6240-8047-CA771963AB7A}" type="presOf" srcId="{C90DFF87-D611-4B05-9E17-7FB1BADB54A0}" destId="{4C2A0627-00A2-4CF3-87C7-B21D16FF4920}" srcOrd="0" destOrd="0" presId="urn:microsoft.com/office/officeart/2005/8/layout/cycle8"/>
    <dgm:cxn modelId="{804D484E-921F-E444-AE94-CA6321D8397D}" type="presOf" srcId="{69D6B267-9C70-4BF6-AE34-2487A3558896}" destId="{A586EAEB-3AF7-4AE0-87E2-7E7A94D006BD}" srcOrd="0" destOrd="0" presId="urn:microsoft.com/office/officeart/2005/8/layout/cycle8"/>
    <dgm:cxn modelId="{951E3855-F930-2A4A-B724-0F921DCAFC9C}" type="presOf" srcId="{0AAD49E2-6C57-47FD-8B8F-50858D03DDCB}" destId="{D31FC734-7E87-42F2-AF8B-DCA632E4F516}" srcOrd="0" destOrd="0" presId="urn:microsoft.com/office/officeart/2005/8/layout/cycle8"/>
    <dgm:cxn modelId="{F7E09C82-03E7-4AA9-9364-4806C33AE1FF}" srcId="{FAB555C5-C5F4-4BA7-9C22-AEA1DE4381DA}" destId="{C90DFF87-D611-4B05-9E17-7FB1BADB54A0}" srcOrd="2" destOrd="0" parTransId="{9B7D058A-39CB-45E1-BA12-A2E048BAC962}" sibTransId="{EB1C6753-37F9-44E0-8F87-A841F8E5AE61}"/>
    <dgm:cxn modelId="{1360D8A6-0840-4717-AFFB-DCBE2E9F480C}" srcId="{FAB555C5-C5F4-4BA7-9C22-AEA1DE4381DA}" destId="{69D6B267-9C70-4BF6-AE34-2487A3558896}" srcOrd="3" destOrd="0" parTransId="{D67AE500-983A-4622-B179-A4F840C1FEAF}" sibTransId="{B5A4E514-F7CF-4B48-827B-3943C117E724}"/>
    <dgm:cxn modelId="{EE21AAAC-DBCB-3D45-AFB5-BA0BEF50DA54}" type="presOf" srcId="{69D6B267-9C70-4BF6-AE34-2487A3558896}" destId="{6E5CA43F-34B2-4762-AE2B-48C52761E65E}" srcOrd="1" destOrd="0" presId="urn:microsoft.com/office/officeart/2005/8/layout/cycle8"/>
    <dgm:cxn modelId="{1E532BAF-7890-AB43-964D-EBDC85A5A1BB}" type="presOf" srcId="{C90DFF87-D611-4B05-9E17-7FB1BADB54A0}" destId="{F3F9E421-1D79-49EF-9372-0050513BCC05}" srcOrd="1" destOrd="0" presId="urn:microsoft.com/office/officeart/2005/8/layout/cycle8"/>
    <dgm:cxn modelId="{D311ECB0-E3FB-4C84-9AE3-31433077B305}" srcId="{FAB555C5-C5F4-4BA7-9C22-AEA1DE4381DA}" destId="{0AAD49E2-6C57-47FD-8B8F-50858D03DDCB}" srcOrd="0" destOrd="0" parTransId="{A9D0A111-5D82-4A21-94E8-556C84C8FF06}" sibTransId="{7F17F4ED-E5A3-4423-8C26-3AB55D128929}"/>
    <dgm:cxn modelId="{1A82D8B4-B146-714D-B570-C889CDD3E93E}" type="presOf" srcId="{0AAD49E2-6C57-47FD-8B8F-50858D03DDCB}" destId="{EC82CFE8-B388-4BDE-AC53-5B8894A7D039}" srcOrd="1" destOrd="0" presId="urn:microsoft.com/office/officeart/2005/8/layout/cycle8"/>
    <dgm:cxn modelId="{8EF015D6-3849-6B40-AB2E-A8F2DC4FFA0C}" type="presOf" srcId="{C68DC5C8-B2E7-4F5D-96C3-BB22B0DA4648}" destId="{D43E8607-7190-4EFF-810E-73774079E052}" srcOrd="1" destOrd="0" presId="urn:microsoft.com/office/officeart/2005/8/layout/cycle8"/>
    <dgm:cxn modelId="{DCA490BC-BFC1-1540-87F7-6B6CE798CFDA}" type="presParOf" srcId="{A07EB4BE-ECD7-46CA-A2D5-218E9BB8D525}" destId="{D31FC734-7E87-42F2-AF8B-DCA632E4F516}" srcOrd="0" destOrd="0" presId="urn:microsoft.com/office/officeart/2005/8/layout/cycle8"/>
    <dgm:cxn modelId="{97B6107D-B014-1442-AB8A-CC78EC9A7366}" type="presParOf" srcId="{A07EB4BE-ECD7-46CA-A2D5-218E9BB8D525}" destId="{FDDA4FC9-874C-4BDC-9B5F-AE93D99D4C1F}" srcOrd="1" destOrd="0" presId="urn:microsoft.com/office/officeart/2005/8/layout/cycle8"/>
    <dgm:cxn modelId="{A45821F3-2495-5E43-845E-20E23ED8D5DD}" type="presParOf" srcId="{A07EB4BE-ECD7-46CA-A2D5-218E9BB8D525}" destId="{B4F8A19B-B446-451A-920B-0CB2BA06DD83}" srcOrd="2" destOrd="0" presId="urn:microsoft.com/office/officeart/2005/8/layout/cycle8"/>
    <dgm:cxn modelId="{421E4FAB-9495-1440-A3D1-E17C6A6505D2}" type="presParOf" srcId="{A07EB4BE-ECD7-46CA-A2D5-218E9BB8D525}" destId="{EC82CFE8-B388-4BDE-AC53-5B8894A7D039}" srcOrd="3" destOrd="0" presId="urn:microsoft.com/office/officeart/2005/8/layout/cycle8"/>
    <dgm:cxn modelId="{0C6C305B-690B-534F-9410-A439CF9A79B6}" type="presParOf" srcId="{A07EB4BE-ECD7-46CA-A2D5-218E9BB8D525}" destId="{A425CB49-79C1-42E0-8EB8-C13ED705C259}" srcOrd="4" destOrd="0" presId="urn:microsoft.com/office/officeart/2005/8/layout/cycle8"/>
    <dgm:cxn modelId="{9909C1EA-32B4-C44F-B006-5DC741090293}" type="presParOf" srcId="{A07EB4BE-ECD7-46CA-A2D5-218E9BB8D525}" destId="{22BBD892-CC0C-4AC1-80E3-970E9DA0F457}" srcOrd="5" destOrd="0" presId="urn:microsoft.com/office/officeart/2005/8/layout/cycle8"/>
    <dgm:cxn modelId="{617C2C57-E8CF-724F-BDBD-C0A975035433}" type="presParOf" srcId="{A07EB4BE-ECD7-46CA-A2D5-218E9BB8D525}" destId="{92687AFE-3DE3-4C8D-A643-A0ECCFEDF61B}" srcOrd="6" destOrd="0" presId="urn:microsoft.com/office/officeart/2005/8/layout/cycle8"/>
    <dgm:cxn modelId="{CD10E1B6-BC42-8741-B88E-8FDE64848B40}" type="presParOf" srcId="{A07EB4BE-ECD7-46CA-A2D5-218E9BB8D525}" destId="{D43E8607-7190-4EFF-810E-73774079E052}" srcOrd="7" destOrd="0" presId="urn:microsoft.com/office/officeart/2005/8/layout/cycle8"/>
    <dgm:cxn modelId="{F4BD62CB-2784-D442-8595-4ECDCEA9334F}" type="presParOf" srcId="{A07EB4BE-ECD7-46CA-A2D5-218E9BB8D525}" destId="{4C2A0627-00A2-4CF3-87C7-B21D16FF4920}" srcOrd="8" destOrd="0" presId="urn:microsoft.com/office/officeart/2005/8/layout/cycle8"/>
    <dgm:cxn modelId="{FB5B8BB4-B2D9-FE4A-9684-ACCB6519B2E8}" type="presParOf" srcId="{A07EB4BE-ECD7-46CA-A2D5-218E9BB8D525}" destId="{ED39F34E-A179-43C0-A311-6985410A47DF}" srcOrd="9" destOrd="0" presId="urn:microsoft.com/office/officeart/2005/8/layout/cycle8"/>
    <dgm:cxn modelId="{AFDF15DE-F7AC-7C4E-97DF-C03B16763C78}" type="presParOf" srcId="{A07EB4BE-ECD7-46CA-A2D5-218E9BB8D525}" destId="{2550CA76-FF71-465D-9E03-04EBF23D96EB}" srcOrd="10" destOrd="0" presId="urn:microsoft.com/office/officeart/2005/8/layout/cycle8"/>
    <dgm:cxn modelId="{D4D6C0F7-7AE7-8549-B112-B0CDC19824A9}" type="presParOf" srcId="{A07EB4BE-ECD7-46CA-A2D5-218E9BB8D525}" destId="{F3F9E421-1D79-49EF-9372-0050513BCC05}" srcOrd="11" destOrd="0" presId="urn:microsoft.com/office/officeart/2005/8/layout/cycle8"/>
    <dgm:cxn modelId="{FC2956EC-D20C-6746-8D22-FF7FF3C1DB23}" type="presParOf" srcId="{A07EB4BE-ECD7-46CA-A2D5-218E9BB8D525}" destId="{A586EAEB-3AF7-4AE0-87E2-7E7A94D006BD}" srcOrd="12" destOrd="0" presId="urn:microsoft.com/office/officeart/2005/8/layout/cycle8"/>
    <dgm:cxn modelId="{87A2768F-906D-BF44-A9C1-ADD54CA7E196}" type="presParOf" srcId="{A07EB4BE-ECD7-46CA-A2D5-218E9BB8D525}" destId="{FD4F74EA-612A-4E04-ADEA-6ACA57636096}" srcOrd="13" destOrd="0" presId="urn:microsoft.com/office/officeart/2005/8/layout/cycle8"/>
    <dgm:cxn modelId="{4DCE47D2-E65D-3C44-93A1-5B867BE91F2A}" type="presParOf" srcId="{A07EB4BE-ECD7-46CA-A2D5-218E9BB8D525}" destId="{136B2940-4154-485B-8F87-2BE3CE098A42}" srcOrd="14" destOrd="0" presId="urn:microsoft.com/office/officeart/2005/8/layout/cycle8"/>
    <dgm:cxn modelId="{002B6D76-2ECE-BA43-BF12-8CC6737A71F3}" type="presParOf" srcId="{A07EB4BE-ECD7-46CA-A2D5-218E9BB8D525}" destId="{6E5CA43F-34B2-4762-AE2B-48C52761E65E}" srcOrd="15" destOrd="0" presId="urn:microsoft.com/office/officeart/2005/8/layout/cycle8"/>
    <dgm:cxn modelId="{AC5A9043-61D9-0943-BDE3-5260D1505A7A}" type="presParOf" srcId="{A07EB4BE-ECD7-46CA-A2D5-218E9BB8D525}" destId="{DDBD812A-BA59-4F8F-BF68-F61900739648}" srcOrd="16" destOrd="0" presId="urn:microsoft.com/office/officeart/2005/8/layout/cycle8"/>
    <dgm:cxn modelId="{9AB689FA-E2E4-D447-A3EC-7A35C9FB1FCF}" type="presParOf" srcId="{A07EB4BE-ECD7-46CA-A2D5-218E9BB8D525}" destId="{69DBEF27-3C21-4C99-90E1-F1775B005E1C}" srcOrd="17" destOrd="0" presId="urn:microsoft.com/office/officeart/2005/8/layout/cycle8"/>
    <dgm:cxn modelId="{3ECAA93D-2D8B-D84A-AB98-7FAB0581B179}" type="presParOf" srcId="{A07EB4BE-ECD7-46CA-A2D5-218E9BB8D525}" destId="{A21C7CE5-1FB3-4B90-9576-7CA7714F146D}" srcOrd="18" destOrd="0" presId="urn:microsoft.com/office/officeart/2005/8/layout/cycle8"/>
    <dgm:cxn modelId="{AB08C605-AC44-8444-A96C-D6A7C621009B}" type="presParOf" srcId="{A07EB4BE-ECD7-46CA-A2D5-218E9BB8D525}" destId="{787A5C40-F7FA-447A-8B36-873FDD16A313}"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FC734-7E87-42F2-AF8B-DCA632E4F516}">
      <dsp:nvSpPr>
        <dsp:cNvPr id="0" name=""/>
        <dsp:cNvSpPr/>
      </dsp:nvSpPr>
      <dsp:spPr>
        <a:xfrm>
          <a:off x="2129441" y="354609"/>
          <a:ext cx="4749493" cy="4749493"/>
        </a:xfrm>
        <a:prstGeom prst="pie">
          <a:avLst>
            <a:gd name="adj1" fmla="val 16200000"/>
            <a:gd name="adj2" fmla="val 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DISCIPLINE 1: Focus on the Wildly Important Goals</a:t>
          </a:r>
        </a:p>
      </dsp:txBody>
      <dsp:txXfrm>
        <a:off x="4650631" y="1338998"/>
        <a:ext cx="1752789" cy="1300456"/>
      </dsp:txXfrm>
    </dsp:sp>
    <dsp:sp modelId="{A425CB49-79C1-42E0-8EB8-C13ED705C259}">
      <dsp:nvSpPr>
        <dsp:cNvPr id="0" name=""/>
        <dsp:cNvSpPr/>
      </dsp:nvSpPr>
      <dsp:spPr>
        <a:xfrm>
          <a:off x="2129441" y="514056"/>
          <a:ext cx="4749493" cy="4749493"/>
        </a:xfrm>
        <a:prstGeom prst="pie">
          <a:avLst>
            <a:gd name="adj1" fmla="val 0"/>
            <a:gd name="adj2" fmla="val 540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DISCIPLINE 2: Act on Lead Measures</a:t>
          </a:r>
        </a:p>
      </dsp:txBody>
      <dsp:txXfrm>
        <a:off x="4650631" y="2978704"/>
        <a:ext cx="1752789" cy="1300456"/>
      </dsp:txXfrm>
    </dsp:sp>
    <dsp:sp modelId="{4C2A0627-00A2-4CF3-87C7-B21D16FF4920}">
      <dsp:nvSpPr>
        <dsp:cNvPr id="0" name=""/>
        <dsp:cNvSpPr/>
      </dsp:nvSpPr>
      <dsp:spPr>
        <a:xfrm>
          <a:off x="1969994" y="514056"/>
          <a:ext cx="4749493" cy="4749493"/>
        </a:xfrm>
        <a:prstGeom prst="pie">
          <a:avLst>
            <a:gd name="adj1" fmla="val 5400000"/>
            <a:gd name="adj2" fmla="val 1080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DISCIPLINE 3: Keep a Compelling Scorecard</a:t>
          </a:r>
        </a:p>
      </dsp:txBody>
      <dsp:txXfrm>
        <a:off x="2445509" y="2978704"/>
        <a:ext cx="1752789" cy="1300456"/>
      </dsp:txXfrm>
    </dsp:sp>
    <dsp:sp modelId="{A586EAEB-3AF7-4AE0-87E2-7E7A94D006BD}">
      <dsp:nvSpPr>
        <dsp:cNvPr id="0" name=""/>
        <dsp:cNvSpPr/>
      </dsp:nvSpPr>
      <dsp:spPr>
        <a:xfrm>
          <a:off x="1969994" y="354609"/>
          <a:ext cx="4749493" cy="4749493"/>
        </a:xfrm>
        <a:prstGeom prst="pie">
          <a:avLst>
            <a:gd name="adj1" fmla="val 10800000"/>
            <a:gd name="adj2" fmla="val 1620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DISCIPLINE 4: Create a Cadence of Accountability</a:t>
          </a:r>
        </a:p>
      </dsp:txBody>
      <dsp:txXfrm>
        <a:off x="2445509" y="1338998"/>
        <a:ext cx="1752789" cy="1300456"/>
      </dsp:txXfrm>
    </dsp:sp>
    <dsp:sp modelId="{DDBD812A-BA59-4F8F-BF68-F61900739648}">
      <dsp:nvSpPr>
        <dsp:cNvPr id="0" name=""/>
        <dsp:cNvSpPr/>
      </dsp:nvSpPr>
      <dsp:spPr>
        <a:xfrm>
          <a:off x="1835425" y="60592"/>
          <a:ext cx="5337526" cy="5337526"/>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69DBEF27-3C21-4C99-90E1-F1775B005E1C}">
      <dsp:nvSpPr>
        <dsp:cNvPr id="0" name=""/>
        <dsp:cNvSpPr/>
      </dsp:nvSpPr>
      <dsp:spPr>
        <a:xfrm>
          <a:off x="1835425" y="220040"/>
          <a:ext cx="5337526" cy="5337526"/>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A21C7CE5-1FB3-4B90-9576-7CA7714F146D}">
      <dsp:nvSpPr>
        <dsp:cNvPr id="0" name=""/>
        <dsp:cNvSpPr/>
      </dsp:nvSpPr>
      <dsp:spPr>
        <a:xfrm>
          <a:off x="1675978" y="220040"/>
          <a:ext cx="5337526" cy="5337526"/>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 modelId="{787A5C40-F7FA-447A-8B36-873FDD16A313}">
      <dsp:nvSpPr>
        <dsp:cNvPr id="0" name=""/>
        <dsp:cNvSpPr/>
      </dsp:nvSpPr>
      <dsp:spPr>
        <a:xfrm>
          <a:off x="1675978" y="60592"/>
          <a:ext cx="5337526" cy="5337526"/>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0600">
          <a:bevelT w="40600" h="20600" prst="relaxedInset"/>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108" charset="0"/>
              </a:defRPr>
            </a:lvl1pPr>
          </a:lstStyle>
          <a:p>
            <a:pPr>
              <a:defRPr/>
            </a:pPr>
            <a:r>
              <a:rPr lang="en-US"/>
              <a:t>Board Meeting Notes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atin typeface="Arial" pitchFamily="-108" charset="0"/>
              </a:defRPr>
            </a:lvl1pPr>
          </a:lstStyle>
          <a:p>
            <a:pPr>
              <a:defRPr/>
            </a:pPr>
            <a:r>
              <a:rPr lang="en-US"/>
              <a:t>2/19/15</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08"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108" charset="0"/>
              </a:defRPr>
            </a:lvl1pPr>
          </a:lstStyle>
          <a:p>
            <a:pPr>
              <a:defRPr/>
            </a:pPr>
            <a:fld id="{79D7866D-E63C-B646-9B89-6EAA3460A2A6}" type="slidenum">
              <a:rPr lang="en-US"/>
              <a:pPr>
                <a:defRPr/>
              </a:pPr>
              <a:t>‹#›</a:t>
            </a:fld>
            <a:endParaRPr lang="en-US"/>
          </a:p>
        </p:txBody>
      </p:sp>
    </p:spTree>
    <p:extLst>
      <p:ext uri="{BB962C8B-B14F-4D97-AF65-F5344CB8AC3E}">
        <p14:creationId xmlns:p14="http://schemas.microsoft.com/office/powerpoint/2010/main" val="133850421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pitchFamily="-110" charset="0"/>
              </a:defRPr>
            </a:lvl1pPr>
          </a:lstStyle>
          <a:p>
            <a:pPr>
              <a:defRPr/>
            </a:pPr>
            <a:r>
              <a:rPr lang="en-US"/>
              <a:t>Board Meeting Notes</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pitchFamily="-110" charset="0"/>
              </a:defRPr>
            </a:lvl1pPr>
          </a:lstStyle>
          <a:p>
            <a:pPr>
              <a:defRPr/>
            </a:pPr>
            <a:r>
              <a:rPr lang="en-US" dirty="0"/>
              <a:t>12/3/15</a:t>
            </a: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10" charset="0"/>
              </a:defRPr>
            </a:lvl1pPr>
          </a:lstStyle>
          <a:p>
            <a:pPr>
              <a:defRPr/>
            </a:pPr>
            <a:r>
              <a:rPr lang="en-US"/>
              <a:t>SC Coalition for Mathematics &amp; Science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110" charset="0"/>
              </a:defRPr>
            </a:lvl1pPr>
          </a:lstStyle>
          <a:p>
            <a:pPr>
              <a:defRPr/>
            </a:pPr>
            <a:fld id="{DA9EFD5D-1357-F74C-A70B-B16ADE11B2A0}" type="slidenum">
              <a:rPr lang="en-US"/>
              <a:pPr>
                <a:defRPr/>
              </a:pPr>
              <a:t>‹#›</a:t>
            </a:fld>
            <a:endParaRPr lang="en-US"/>
          </a:p>
        </p:txBody>
      </p:sp>
    </p:spTree>
    <p:extLst>
      <p:ext uri="{BB962C8B-B14F-4D97-AF65-F5344CB8AC3E}">
        <p14:creationId xmlns:p14="http://schemas.microsoft.com/office/powerpoint/2010/main" val="1404316253"/>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puting.clemson.edu/cro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emdevelopmentfoundation.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stcompany.com/1835210/how-set-wildly-important-goals-and-what-theyll-do-yo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competes.org/transforms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coalition.org/news--initiative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8" charset="-128"/>
                <a:cs typeface="ＭＳ Ｐゴシック" pitchFamily="-108" charset="-128"/>
              </a:rPr>
              <a:t>In Attendance:</a:t>
            </a:r>
          </a:p>
          <a:p>
            <a:pPr eaLnBrk="1" hangingPunct="1">
              <a:spcBef>
                <a:spcPct val="0"/>
              </a:spcBef>
            </a:pPr>
            <a:r>
              <a:rPr lang="en-US" dirty="0">
                <a:ea typeface="ＭＳ Ｐゴシック" pitchFamily="-108" charset="-128"/>
                <a:cs typeface="ＭＳ Ｐゴシック" pitchFamily="-108" charset="-128"/>
              </a:rPr>
              <a:t>Alice Gilchrist</a:t>
            </a:r>
          </a:p>
          <a:p>
            <a:pPr eaLnBrk="1" hangingPunct="1">
              <a:spcBef>
                <a:spcPct val="0"/>
              </a:spcBef>
            </a:pPr>
            <a:r>
              <a:rPr lang="en-US" dirty="0">
                <a:ea typeface="ＭＳ Ｐゴシック" pitchFamily="-108" charset="-128"/>
                <a:cs typeface="ＭＳ Ｐゴシック" pitchFamily="-108" charset="-128"/>
              </a:rPr>
              <a:t>Tom Peters</a:t>
            </a:r>
          </a:p>
          <a:p>
            <a:pPr eaLnBrk="1" hangingPunct="1">
              <a:spcBef>
                <a:spcPct val="0"/>
              </a:spcBef>
            </a:pPr>
            <a:r>
              <a:rPr lang="en-US" dirty="0">
                <a:ea typeface="ＭＳ Ｐゴシック" pitchFamily="-108" charset="-128"/>
                <a:cs typeface="ＭＳ Ｐゴシック" pitchFamily="-108" charset="-128"/>
              </a:rPr>
              <a:t>Cheryl Wiggins*</a:t>
            </a:r>
          </a:p>
          <a:p>
            <a:pPr eaLnBrk="1" hangingPunct="1">
              <a:spcBef>
                <a:spcPct val="0"/>
              </a:spcBef>
            </a:pPr>
            <a:r>
              <a:rPr lang="en-US" dirty="0">
                <a:ea typeface="ＭＳ Ｐゴシック" pitchFamily="-108" charset="-128"/>
                <a:cs typeface="ＭＳ Ｐゴシック" pitchFamily="-108" charset="-128"/>
              </a:rPr>
              <a:t>GP </a:t>
            </a:r>
            <a:r>
              <a:rPr lang="en-US" dirty="0" err="1">
                <a:ea typeface="ＭＳ Ｐゴシック" pitchFamily="-108" charset="-128"/>
                <a:cs typeface="ＭＳ Ｐゴシック" pitchFamily="-108" charset="-128"/>
              </a:rPr>
              <a:t>McLeer</a:t>
            </a:r>
            <a:endParaRPr lang="en-US" dirty="0">
              <a:ea typeface="ＭＳ Ｐゴシック" pitchFamily="-108" charset="-128"/>
              <a:cs typeface="ＭＳ Ｐゴシック" pitchFamily="-108" charset="-128"/>
            </a:endParaRPr>
          </a:p>
          <a:p>
            <a:pPr eaLnBrk="1" hangingPunct="1">
              <a:spcBef>
                <a:spcPct val="0"/>
              </a:spcBef>
            </a:pPr>
            <a:r>
              <a:rPr lang="en-US" dirty="0">
                <a:ea typeface="ＭＳ Ｐゴシック" pitchFamily="-108" charset="-128"/>
                <a:cs typeface="ＭＳ Ｐゴシック" pitchFamily="-108" charset="-128"/>
              </a:rPr>
              <a:t>Jon Pedersen</a:t>
            </a:r>
          </a:p>
          <a:p>
            <a:pPr eaLnBrk="1" hangingPunct="1">
              <a:spcBef>
                <a:spcPct val="0"/>
              </a:spcBef>
            </a:pPr>
            <a:r>
              <a:rPr lang="en-US" dirty="0">
                <a:ea typeface="ＭＳ Ｐゴシック" pitchFamily="-108" charset="-128"/>
                <a:cs typeface="ＭＳ Ｐゴシック" pitchFamily="-108" charset="-128"/>
              </a:rPr>
              <a:t>Michael Nelson</a:t>
            </a:r>
          </a:p>
          <a:p>
            <a:pPr eaLnBrk="1" hangingPunct="1">
              <a:spcBef>
                <a:spcPct val="0"/>
              </a:spcBef>
            </a:pPr>
            <a:r>
              <a:rPr lang="en-US" dirty="0">
                <a:ea typeface="ＭＳ Ｐゴシック" pitchFamily="-108" charset="-128"/>
                <a:cs typeface="ＭＳ Ｐゴシック" pitchFamily="-108" charset="-128"/>
              </a:rPr>
              <a:t>Terry Pruitt*</a:t>
            </a:r>
          </a:p>
          <a:p>
            <a:pPr eaLnBrk="1" hangingPunct="1">
              <a:spcBef>
                <a:spcPct val="0"/>
              </a:spcBef>
            </a:pPr>
            <a:r>
              <a:rPr lang="en-US" dirty="0">
                <a:ea typeface="ＭＳ Ｐゴシック" pitchFamily="-108" charset="-128"/>
                <a:cs typeface="ＭＳ Ｐゴシック" pitchFamily="-108" charset="-128"/>
              </a:rPr>
              <a:t>Elisabeth Kovacs</a:t>
            </a:r>
          </a:p>
          <a:p>
            <a:pPr eaLnBrk="1" hangingPunct="1">
              <a:spcBef>
                <a:spcPct val="0"/>
              </a:spcBef>
            </a:pPr>
            <a:r>
              <a:rPr lang="en-US" dirty="0">
                <a:ea typeface="ＭＳ Ｐゴシック" pitchFamily="-108" charset="-128"/>
                <a:cs typeface="ＭＳ Ｐゴシック" pitchFamily="-108" charset="-128"/>
              </a:rPr>
              <a:t>Eileen Kraemer</a:t>
            </a:r>
          </a:p>
          <a:p>
            <a:pPr eaLnBrk="1" hangingPunct="1">
              <a:spcBef>
                <a:spcPct val="0"/>
              </a:spcBef>
            </a:pPr>
            <a:r>
              <a:rPr lang="en-US" dirty="0">
                <a:ea typeface="ＭＳ Ｐゴシック" pitchFamily="-108" charset="-128"/>
                <a:cs typeface="ＭＳ Ｐゴシック" pitchFamily="-108" charset="-128"/>
              </a:rPr>
              <a:t>Bill Pederson</a:t>
            </a:r>
          </a:p>
          <a:p>
            <a:pPr eaLnBrk="1" hangingPunct="1">
              <a:spcBef>
                <a:spcPct val="0"/>
              </a:spcBef>
            </a:pPr>
            <a:r>
              <a:rPr lang="en-US" dirty="0">
                <a:ea typeface="ＭＳ Ｐゴシック" pitchFamily="-108" charset="-128"/>
                <a:cs typeface="ＭＳ Ｐゴシック" pitchFamily="-108" charset="-128"/>
              </a:rPr>
              <a:t>John Driscoll</a:t>
            </a:r>
          </a:p>
          <a:p>
            <a:pPr eaLnBrk="1" hangingPunct="1">
              <a:spcBef>
                <a:spcPct val="0"/>
              </a:spcBef>
            </a:pPr>
            <a:r>
              <a:rPr lang="en-US" dirty="0">
                <a:ea typeface="ＭＳ Ｐゴシック" pitchFamily="-108" charset="-128"/>
                <a:cs typeface="ＭＳ Ｐゴシック" pitchFamily="-108" charset="-128"/>
              </a:rPr>
              <a:t>Angie Omer</a:t>
            </a:r>
          </a:p>
          <a:p>
            <a:pPr eaLnBrk="1" hangingPunct="1">
              <a:spcBef>
                <a:spcPct val="0"/>
              </a:spcBef>
            </a:pPr>
            <a:r>
              <a:rPr lang="en-US" dirty="0">
                <a:ea typeface="ＭＳ Ｐゴシック" pitchFamily="-108" charset="-128"/>
                <a:cs typeface="ＭＳ Ｐゴシック" pitchFamily="-108" charset="-128"/>
              </a:rPr>
              <a:t>Shawn Wilson</a:t>
            </a:r>
          </a:p>
          <a:p>
            <a:pPr eaLnBrk="1" hangingPunct="1">
              <a:spcBef>
                <a:spcPct val="0"/>
              </a:spcBef>
            </a:pPr>
            <a:r>
              <a:rPr lang="en-US" dirty="0">
                <a:ea typeface="ＭＳ Ｐゴシック" pitchFamily="-108" charset="-128"/>
                <a:cs typeface="ＭＳ Ｐゴシック" pitchFamily="-108" charset="-128"/>
              </a:rPr>
              <a:t>Regina </a:t>
            </a:r>
            <a:r>
              <a:rPr lang="en-US" dirty="0" err="1">
                <a:ea typeface="ＭＳ Ｐゴシック" pitchFamily="-108" charset="-128"/>
                <a:cs typeface="ＭＳ Ｐゴシック" pitchFamily="-108" charset="-128"/>
              </a:rPr>
              <a:t>Wragg</a:t>
            </a:r>
            <a:endParaRPr lang="en-US" dirty="0">
              <a:ea typeface="ＭＳ Ｐゴシック" pitchFamily="-108" charset="-128"/>
              <a:cs typeface="ＭＳ Ｐゴシック" pitchFamily="-108" charset="-128"/>
            </a:endParaRPr>
          </a:p>
          <a:p>
            <a:pPr eaLnBrk="1" hangingPunct="1">
              <a:spcBef>
                <a:spcPct val="0"/>
              </a:spcBef>
            </a:pPr>
            <a:r>
              <a:rPr lang="en-US" dirty="0">
                <a:ea typeface="ＭＳ Ｐゴシック" pitchFamily="-108" charset="-128"/>
                <a:cs typeface="ＭＳ Ｐゴシック" pitchFamily="-108" charset="-128"/>
              </a:rPr>
              <a:t>Rebecca Hartley</a:t>
            </a:r>
          </a:p>
          <a:p>
            <a:pPr eaLnBrk="1" hangingPunct="1">
              <a:spcBef>
                <a:spcPct val="0"/>
              </a:spcBef>
            </a:pPr>
            <a:r>
              <a:rPr lang="en-US" dirty="0">
                <a:ea typeface="ＭＳ Ｐゴシック" pitchFamily="-108" charset="-128"/>
                <a:cs typeface="ＭＳ Ｐゴシック" pitchFamily="-108" charset="-128"/>
              </a:rPr>
              <a:t>Pam Temple</a:t>
            </a:r>
          </a:p>
          <a:p>
            <a:pPr eaLnBrk="1" hangingPunct="1">
              <a:spcBef>
                <a:spcPct val="0"/>
              </a:spcBef>
            </a:pPr>
            <a:r>
              <a:rPr lang="en-US" dirty="0">
                <a:ea typeface="ＭＳ Ｐゴシック" pitchFamily="-108" charset="-128"/>
                <a:cs typeface="ＭＳ Ｐゴシック" pitchFamily="-108" charset="-128"/>
              </a:rPr>
              <a:t>Cynthia Curtis</a:t>
            </a: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r>
              <a:rPr lang="en-US" dirty="0">
                <a:ea typeface="ＭＳ Ｐゴシック" pitchFamily="-108" charset="-128"/>
                <a:cs typeface="ＭＳ Ｐゴシック" pitchFamily="-108" charset="-128"/>
              </a:rPr>
              <a:t>			*denoted board member</a:t>
            </a: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2409B-4DA1-F246-BDDF-487FE5CB07C3}" type="slidenum">
              <a:rPr lang="en-US" smtClean="0">
                <a:latin typeface="Arial" pitchFamily="-108" charset="0"/>
              </a:rPr>
              <a:pPr/>
              <a:t>1</a:t>
            </a:fld>
            <a:endParaRPr lang="en-US">
              <a:latin typeface="Arial" pitchFamily="-108" charset="0"/>
            </a:endParaRPr>
          </a:p>
        </p:txBody>
      </p:sp>
      <p:sp>
        <p:nvSpPr>
          <p:cNvPr id="245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rPr>
              <a:t>SC Coalition for Mathematics &amp; Science</a:t>
            </a:r>
          </a:p>
        </p:txBody>
      </p:sp>
      <p:sp>
        <p:nvSpPr>
          <p:cNvPr id="2458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latin typeface="Arial" pitchFamily="-108" charset="0"/>
              </a:rPr>
              <a:t>Board Meeting Notes</a:t>
            </a:r>
          </a:p>
        </p:txBody>
      </p:sp>
      <p:sp>
        <p:nvSpPr>
          <p:cNvPr id="24583"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ea typeface="Arial" pitchFamily="-108" charset="0"/>
                <a:cs typeface="Arial" pitchFamily="-108" charset="0"/>
              </a:rPr>
              <a:t>Eileen gave us a brief overview of </a:t>
            </a:r>
            <a:r>
              <a:rPr lang="en-US" dirty="0" err="1">
                <a:ea typeface="Arial" pitchFamily="-108" charset="0"/>
                <a:cs typeface="Arial" pitchFamily="-108" charset="0"/>
              </a:rPr>
              <a:t>CRoCS</a:t>
            </a:r>
            <a:r>
              <a:rPr lang="en-US" dirty="0">
                <a:ea typeface="Arial" pitchFamily="-108" charset="0"/>
                <a:cs typeface="Arial" pitchFamily="-108" charset="0"/>
              </a:rPr>
              <a:t> (pronounced crocus, like the flower).  See </a:t>
            </a:r>
            <a:r>
              <a:rPr lang="en-US" dirty="0">
                <a:ea typeface="Arial" pitchFamily="-108" charset="0"/>
                <a:cs typeface="Arial" pitchFamily="-108" charset="0"/>
                <a:hlinkClick r:id="rId3"/>
              </a:rPr>
              <a:t>https://computing.clemson.edu/crocs/</a:t>
            </a:r>
            <a:r>
              <a:rPr lang="en-US" dirty="0">
                <a:ea typeface="Arial" pitchFamily="-108" charset="0"/>
                <a:cs typeface="Arial" pitchFamily="-108" charset="0"/>
              </a:rPr>
              <a:t> for information about this research effort focused on preparing and supporting teachers to teach culturally responsive Computer Science courses in South Carolina high schools</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10</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ea typeface="ＭＳ Ｐゴシック" pitchFamily="-108" charset="-128"/>
                <a:cs typeface="ＭＳ Ｐゴシック" pitchFamily="-108" charset="-128"/>
              </a:rPr>
              <a:t>Board Meeting Notes</a:t>
            </a:r>
          </a:p>
        </p:txBody>
      </p:sp>
      <p:sp>
        <p:nvSpPr>
          <p:cNvPr id="8" name="Footer Placeholder 4">
            <a:extLst>
              <a:ext uri="{FF2B5EF4-FFF2-40B4-BE49-F238E27FC236}">
                <a16:creationId xmlns:a16="http://schemas.microsoft.com/office/drawing/2014/main" id="{065A3483-A74A-4EC5-9194-B2F2B96A97E4}"/>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ea typeface="Arial" pitchFamily="-108" charset="0"/>
                <a:cs typeface="Arial" pitchFamily="-108" charset="0"/>
              </a:rPr>
              <a:t>Susie was unavailable, so I gave a brief overview of the details of this partnership and some of the STEM development Foundation’s programs.  Learn more at </a:t>
            </a:r>
            <a:r>
              <a:rPr lang="en-US" dirty="0">
                <a:ea typeface="Arial" pitchFamily="-108" charset="0"/>
                <a:cs typeface="Arial" pitchFamily="-108" charset="0"/>
                <a:hlinkClick r:id="rId3"/>
              </a:rPr>
              <a:t>https://www.stemdevelopmentfoundation.org/</a:t>
            </a:r>
            <a:r>
              <a:rPr lang="en-US" dirty="0">
                <a:ea typeface="Arial" pitchFamily="-108" charset="0"/>
                <a:cs typeface="Arial" pitchFamily="-108" charset="0"/>
              </a:rPr>
              <a:t>  </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11</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ea typeface="ＭＳ Ｐゴシック" pitchFamily="-108" charset="-128"/>
                <a:cs typeface="ＭＳ Ｐゴシック" pitchFamily="-108" charset="-128"/>
              </a:rPr>
              <a:t>Board Meeting Notes</a:t>
            </a:r>
          </a:p>
        </p:txBody>
      </p:sp>
      <p:sp>
        <p:nvSpPr>
          <p:cNvPr id="8" name="Footer Placeholder 4">
            <a:extLst>
              <a:ext uri="{FF2B5EF4-FFF2-40B4-BE49-F238E27FC236}">
                <a16:creationId xmlns:a16="http://schemas.microsoft.com/office/drawing/2014/main" id="{2AD1FA82-572D-4B84-9BDD-D6D2F612A717}"/>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ea typeface="Arial" pitchFamily="-108" charset="0"/>
                <a:cs typeface="Arial" pitchFamily="-108" charset="0"/>
              </a:rPr>
              <a:t>In partnership with 100Kin10 and </a:t>
            </a:r>
            <a:r>
              <a:rPr lang="en-US" dirty="0" err="1">
                <a:ea typeface="Arial" pitchFamily="-108" charset="0"/>
                <a:cs typeface="Arial" pitchFamily="-108" charset="0"/>
              </a:rPr>
              <a:t>STEMx</a:t>
            </a:r>
            <a:r>
              <a:rPr lang="en-US" dirty="0">
                <a:ea typeface="Arial" pitchFamily="-108" charset="0"/>
                <a:cs typeface="Arial" pitchFamily="-108" charset="0"/>
              </a:rPr>
              <a:t> we sorted through multiple challenges that our state faces in improving STEM education to identify a handful that we can act upon with reasonably immediate results back in October of 2017.  </a:t>
            </a:r>
          </a:p>
          <a:p>
            <a:endParaRPr lang="en-US" dirty="0">
              <a:ea typeface="Arial" pitchFamily="-108" charset="0"/>
              <a:cs typeface="Arial" pitchFamily="-108" charset="0"/>
            </a:endParaRPr>
          </a:p>
          <a:p>
            <a:r>
              <a:rPr lang="en-US" dirty="0">
                <a:ea typeface="Arial" pitchFamily="-108" charset="0"/>
                <a:cs typeface="Arial" pitchFamily="-108" charset="0"/>
              </a:rPr>
              <a:t>We launched our findings on STEM Day at the State Capitol, March, 14, 2018.  Our efforts continue with many partners.</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12</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latin typeface="Arial" pitchFamily="-108" charset="0"/>
                <a:ea typeface="ＭＳ Ｐゴシック" pitchFamily="-108" charset="-128"/>
                <a:cs typeface="ＭＳ Ｐゴシック" pitchFamily="-108" charset="-128"/>
              </a:rPr>
              <a:t>EOC Board Meeting</a:t>
            </a:r>
            <a:endParaRPr lang="en-US" dirty="0">
              <a:latin typeface="Arial" pitchFamily="-108" charset="0"/>
              <a:ea typeface="ＭＳ Ｐゴシック" pitchFamily="-108" charset="-128"/>
              <a:cs typeface="ＭＳ Ｐゴシック" pitchFamily="-108" charset="-128"/>
            </a:endParaRPr>
          </a:p>
        </p:txBody>
      </p:sp>
      <p:sp>
        <p:nvSpPr>
          <p:cNvPr id="8" name="Footer Placeholder 4">
            <a:extLst>
              <a:ext uri="{FF2B5EF4-FFF2-40B4-BE49-F238E27FC236}">
                <a16:creationId xmlns:a16="http://schemas.microsoft.com/office/drawing/2014/main" id="{D3C75290-D955-40E7-9F88-662CD0F718A3}"/>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with the SC department of Commerce to create a definition of STEM Education and STEM Teaching and to develop a set of indicators to track STEM progress in our state.  Note that the placeholder name “report card” did not receive a warm welcome.  Profile seems to work.</a:t>
            </a:r>
          </a:p>
        </p:txBody>
      </p:sp>
      <p:sp>
        <p:nvSpPr>
          <p:cNvPr id="4" name="Slide Number Placeholder 3"/>
          <p:cNvSpPr>
            <a:spLocks noGrp="1"/>
          </p:cNvSpPr>
          <p:nvPr>
            <p:ph type="sldNum" sz="quarter" idx="10"/>
          </p:nvPr>
        </p:nvSpPr>
        <p:spPr/>
        <p:txBody>
          <a:bodyPr/>
          <a:lstStyle/>
          <a:p>
            <a:fld id="{A9B9E16F-32A6-0D43-A347-771131660F5B}" type="slidenum">
              <a:rPr lang="en-US" smtClean="0"/>
              <a:pPr/>
              <a:t>13</a:t>
            </a:fld>
            <a:endParaRPr lang="en-US"/>
          </a:p>
        </p:txBody>
      </p:sp>
      <p:sp>
        <p:nvSpPr>
          <p:cNvPr id="5" name="Footer Placeholder 4">
            <a:extLst>
              <a:ext uri="{FF2B5EF4-FFF2-40B4-BE49-F238E27FC236}">
                <a16:creationId xmlns:a16="http://schemas.microsoft.com/office/drawing/2014/main" id="{6D196124-1A7F-4687-80E7-FFFB07807C0C}"/>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2B1C09E4-8AE8-4AA8-BBA9-4D9B7BB5BCEF}"/>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12332E6A-1E58-49EA-A93E-7B2AECF6C549}"/>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933558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We are involved in multiple festivals including Rock Hill (October 27), Florence ( November 3), Greenwood (TBD), Sumter (TBD) and, of course our original festivals in Charleston (March 9 ) and Greenville (April 6).  This seems to be a growing area of engagement for us and we are adding another staff member.</a:t>
            </a:r>
          </a:p>
          <a:p>
            <a:pPr algn="l"/>
            <a:endParaRPr lang="en-US" dirty="0"/>
          </a:p>
        </p:txBody>
      </p:sp>
      <p:sp>
        <p:nvSpPr>
          <p:cNvPr id="4" name="Header Placeholder 3"/>
          <p:cNvSpPr>
            <a:spLocks noGrp="1"/>
          </p:cNvSpPr>
          <p:nvPr>
            <p:ph type="hdr" sz="quarter" idx="10"/>
          </p:nvPr>
        </p:nvSpPr>
        <p:spPr/>
        <p:txBody>
          <a:bodyPr/>
          <a:lstStyle/>
          <a:p>
            <a:pPr>
              <a:defRPr/>
            </a:pPr>
            <a:r>
              <a:rPr lang="en-US"/>
              <a:t>Board Meeting Notes</a:t>
            </a:r>
            <a:endParaRPr lang="en-US" dirty="0"/>
          </a:p>
        </p:txBody>
      </p:sp>
      <p:sp>
        <p:nvSpPr>
          <p:cNvPr id="5" name="Date Placeholder 4"/>
          <p:cNvSpPr>
            <a:spLocks noGrp="1"/>
          </p:cNvSpPr>
          <p:nvPr>
            <p:ph type="dt" idx="11"/>
          </p:nvPr>
        </p:nvSpPr>
        <p:spPr/>
        <p:txBody>
          <a:bodyPr/>
          <a:lstStyle/>
          <a:p>
            <a:pPr>
              <a:defRPr/>
            </a:pPr>
            <a:r>
              <a:rPr lang="en-US" dirty="0"/>
              <a:t>9/18/18</a:t>
            </a:r>
          </a:p>
        </p:txBody>
      </p:sp>
      <p:sp>
        <p:nvSpPr>
          <p:cNvPr id="6" name="Footer Placeholder 5"/>
          <p:cNvSpPr>
            <a:spLocks noGrp="1"/>
          </p:cNvSpPr>
          <p:nvPr>
            <p:ph type="ftr" sz="quarter" idx="12"/>
          </p:nvPr>
        </p:nvSpPr>
        <p:spPr/>
        <p:txBody>
          <a:bodyPr/>
          <a:lstStyle/>
          <a:p>
            <a:pPr>
              <a:defRPr/>
            </a:pPr>
            <a:r>
              <a:rPr lang="en-US"/>
              <a:t>SC Coalition for Mathematics &amp; Science</a:t>
            </a:r>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14</a:t>
            </a:fld>
            <a:endParaRPr lang="en-US"/>
          </a:p>
        </p:txBody>
      </p:sp>
    </p:spTree>
    <p:extLst>
      <p:ext uri="{BB962C8B-B14F-4D97-AF65-F5344CB8AC3E}">
        <p14:creationId xmlns:p14="http://schemas.microsoft.com/office/powerpoint/2010/main" val="301059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annual STEM Education day at the State Capitol will be held on either Pi Day (March 14, 2019) or in partnership with STEM Signing Day (TBD).  More ASAP.</a:t>
            </a:r>
          </a:p>
        </p:txBody>
      </p:sp>
      <p:sp>
        <p:nvSpPr>
          <p:cNvPr id="4" name="Slide Number Placeholder 3"/>
          <p:cNvSpPr>
            <a:spLocks noGrp="1"/>
          </p:cNvSpPr>
          <p:nvPr>
            <p:ph type="sldNum" sz="quarter" idx="10"/>
          </p:nvPr>
        </p:nvSpPr>
        <p:spPr/>
        <p:txBody>
          <a:bodyPr/>
          <a:lstStyle/>
          <a:p>
            <a:fld id="{A9B9E16F-32A6-0D43-A347-771131660F5B}" type="slidenum">
              <a:rPr lang="en-US" smtClean="0"/>
              <a:pPr/>
              <a:t>15</a:t>
            </a:fld>
            <a:endParaRPr lang="en-US"/>
          </a:p>
        </p:txBody>
      </p:sp>
      <p:sp>
        <p:nvSpPr>
          <p:cNvPr id="5" name="Footer Placeholder 4">
            <a:extLst>
              <a:ext uri="{FF2B5EF4-FFF2-40B4-BE49-F238E27FC236}">
                <a16:creationId xmlns:a16="http://schemas.microsoft.com/office/drawing/2014/main" id="{00606115-A7C4-4744-A420-5DE616D1FD26}"/>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AAC75BB3-EDAE-4ECF-8AEA-CB351437A5F6}"/>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E859FE27-EDE7-4F25-97F0-27E137B32241}"/>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52421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one of three finalists?  You will find out soon enough!</a:t>
            </a:r>
          </a:p>
        </p:txBody>
      </p:sp>
      <p:sp>
        <p:nvSpPr>
          <p:cNvPr id="4" name="Slide Number Placeholder 3"/>
          <p:cNvSpPr>
            <a:spLocks noGrp="1"/>
          </p:cNvSpPr>
          <p:nvPr>
            <p:ph type="sldNum" sz="quarter" idx="10"/>
          </p:nvPr>
        </p:nvSpPr>
        <p:spPr/>
        <p:txBody>
          <a:bodyPr/>
          <a:lstStyle/>
          <a:p>
            <a:fld id="{A9B9E16F-32A6-0D43-A347-771131660F5B}" type="slidenum">
              <a:rPr lang="en-US" smtClean="0"/>
              <a:pPr/>
              <a:t>16</a:t>
            </a:fld>
            <a:endParaRPr lang="en-US"/>
          </a:p>
        </p:txBody>
      </p:sp>
      <p:sp>
        <p:nvSpPr>
          <p:cNvPr id="5" name="Footer Placeholder 4">
            <a:extLst>
              <a:ext uri="{FF2B5EF4-FFF2-40B4-BE49-F238E27FC236}">
                <a16:creationId xmlns:a16="http://schemas.microsoft.com/office/drawing/2014/main" id="{43F11DC1-7FB6-4A30-96DD-E98E0CBA90B0}"/>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F13339F9-4DC9-47E8-B005-793119CDB098}"/>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9623EFA1-4298-495C-8881-4E837F181DA8}"/>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52421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spring, we will apply as a state for STEM Ecosystem recognition.</a:t>
            </a:r>
          </a:p>
          <a:p>
            <a:endParaRPr lang="en-US" dirty="0"/>
          </a:p>
          <a:p>
            <a:r>
              <a:rPr lang="en-US" sz="1200" dirty="0"/>
              <a:t>STEM Learning Ecosystems provide the architecture for cross-sector learning, offering all young people access to STEM-rich learning environments so they can develop important skills and engagement in science, technology, engineering and math throughout preK-16.</a:t>
            </a:r>
          </a:p>
          <a:p>
            <a:endParaRPr lang="en-US" sz="1200" dirty="0"/>
          </a:p>
          <a:p>
            <a:r>
              <a:rPr lang="en-US" sz="1200" dirty="0"/>
              <a:t>Strong STEM Learning Ecosystems feature dynamic collaborations among schools, out-of-school time programs, STEM expert institutions (such as museums, science centers, institutions of higher education and STEM professional associations), the private sector, community-based organizations, youth and families.</a:t>
            </a:r>
          </a:p>
          <a:p>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17</a:t>
            </a:fld>
            <a:endParaRPr lang="en-US"/>
          </a:p>
        </p:txBody>
      </p:sp>
      <p:sp>
        <p:nvSpPr>
          <p:cNvPr id="5" name="Footer Placeholder 4">
            <a:extLst>
              <a:ext uri="{FF2B5EF4-FFF2-40B4-BE49-F238E27FC236}">
                <a16:creationId xmlns:a16="http://schemas.microsoft.com/office/drawing/2014/main" id="{492D090A-5BDA-478B-9728-89B3F543503C}"/>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10E53E69-275D-4592-97B4-273956824B1A}"/>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51F59F83-B7A2-426B-924D-3ECD797AE149}"/>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52421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2017/18, SCCMS through its family of affiliated programs and services was able to generate an additional $1,005,724 in support of STEM education thanks to the General </a:t>
            </a:r>
            <a:r>
              <a:rPr lang="en-US" dirty="0" err="1"/>
              <a:t>Assembley’s</a:t>
            </a:r>
            <a:r>
              <a:rPr lang="en-US" dirty="0"/>
              <a:t> $1.75 million investment.</a:t>
            </a:r>
          </a:p>
        </p:txBody>
      </p:sp>
      <p:sp>
        <p:nvSpPr>
          <p:cNvPr id="4" name="Slide Number Placeholder 3"/>
          <p:cNvSpPr>
            <a:spLocks noGrp="1"/>
          </p:cNvSpPr>
          <p:nvPr>
            <p:ph type="sldNum" sz="quarter" idx="10"/>
          </p:nvPr>
        </p:nvSpPr>
        <p:spPr/>
        <p:txBody>
          <a:bodyPr/>
          <a:lstStyle/>
          <a:p>
            <a:fld id="{A9B9E16F-32A6-0D43-A347-771131660F5B}" type="slidenum">
              <a:rPr lang="en-US" smtClean="0"/>
              <a:pPr/>
              <a:t>18</a:t>
            </a:fld>
            <a:endParaRPr lang="en-US"/>
          </a:p>
        </p:txBody>
      </p:sp>
      <p:sp>
        <p:nvSpPr>
          <p:cNvPr id="5" name="Footer Placeholder 4">
            <a:extLst>
              <a:ext uri="{FF2B5EF4-FFF2-40B4-BE49-F238E27FC236}">
                <a16:creationId xmlns:a16="http://schemas.microsoft.com/office/drawing/2014/main" id="{506A1270-E443-4D67-907F-25C3CDFEA424}"/>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78EFB7CB-A273-4B1C-8239-97C4B6EBBC4C}"/>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326B2B0E-EC73-455C-B8A7-D13876C2ADCE}"/>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55181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in partnership with Total Comfort Solutions (TCS) to rethink our data profile.  They introduced us to Wildly Important Goals (aka WIGs)</a:t>
            </a:r>
          </a:p>
        </p:txBody>
      </p:sp>
      <p:sp>
        <p:nvSpPr>
          <p:cNvPr id="4" name="Slide Number Placeholder 3"/>
          <p:cNvSpPr>
            <a:spLocks noGrp="1"/>
          </p:cNvSpPr>
          <p:nvPr>
            <p:ph type="sldNum" sz="quarter" idx="10"/>
          </p:nvPr>
        </p:nvSpPr>
        <p:spPr/>
        <p:txBody>
          <a:bodyPr/>
          <a:lstStyle/>
          <a:p>
            <a:fld id="{A9B9E16F-32A6-0D43-A347-771131660F5B}" type="slidenum">
              <a:rPr lang="en-US" smtClean="0"/>
              <a:pPr/>
              <a:t>19</a:t>
            </a:fld>
            <a:endParaRPr lang="en-US"/>
          </a:p>
        </p:txBody>
      </p:sp>
      <p:sp>
        <p:nvSpPr>
          <p:cNvPr id="5" name="Footer Placeholder 4">
            <a:extLst>
              <a:ext uri="{FF2B5EF4-FFF2-40B4-BE49-F238E27FC236}">
                <a16:creationId xmlns:a16="http://schemas.microsoft.com/office/drawing/2014/main" id="{CC8F7FA8-E78C-4D18-B499-52952BBF2E18}"/>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4E1EC288-22F0-4FE0-A976-D427E418A6C6}"/>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6CC8AA41-B2BC-4C21-B7CD-CA235DCEAA93}"/>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5242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108" charset="-128"/>
                <a:cs typeface="ＭＳ Ｐゴシック" pitchFamily="-108" charset="-128"/>
              </a:rPr>
              <a:t>This was our agenda. We sort of stuck to it and finished just in time.</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A3E714-23CB-8B44-9689-5B4CC27A3712}" type="slidenum">
              <a:rPr lang="en-US" smtClean="0">
                <a:latin typeface="Arial" pitchFamily="-108" charset="0"/>
              </a:rPr>
              <a:pPr/>
              <a:t>2</a:t>
            </a:fld>
            <a:endParaRPr lang="en-US">
              <a:latin typeface="Arial" pitchFamily="-108" charset="0"/>
            </a:endParaRPr>
          </a:p>
        </p:txBody>
      </p:sp>
      <p:sp>
        <p:nvSpPr>
          <p:cNvPr id="2662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atin typeface="Arial" pitchFamily="-108" charset="0"/>
              </a:rPr>
              <a:t>SC Coalition for Mathematics &amp; Science</a:t>
            </a:r>
          </a:p>
        </p:txBody>
      </p:sp>
      <p:sp>
        <p:nvSpPr>
          <p:cNvPr id="26630"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latin typeface="Arial" pitchFamily="-108" charset="0"/>
              </a:rPr>
              <a:t>Board Meeting Notes</a:t>
            </a:r>
          </a:p>
        </p:txBody>
      </p:sp>
      <p:sp>
        <p:nvSpPr>
          <p:cNvPr id="26631"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resource TCS uses to guide their business thinking.</a:t>
            </a:r>
          </a:p>
        </p:txBody>
      </p:sp>
      <p:sp>
        <p:nvSpPr>
          <p:cNvPr id="4" name="Slide Number Placeholder 3"/>
          <p:cNvSpPr>
            <a:spLocks noGrp="1"/>
          </p:cNvSpPr>
          <p:nvPr>
            <p:ph type="sldNum" sz="quarter" idx="10"/>
          </p:nvPr>
        </p:nvSpPr>
        <p:spPr/>
        <p:txBody>
          <a:bodyPr/>
          <a:lstStyle/>
          <a:p>
            <a:fld id="{FA77FF91-AF3B-44C7-946D-B93E654FA09B}" type="slidenum">
              <a:rPr lang="en-US" smtClean="0"/>
              <a:pPr/>
              <a:t>20</a:t>
            </a:fld>
            <a:endParaRPr lang="en-US"/>
          </a:p>
        </p:txBody>
      </p:sp>
      <p:sp>
        <p:nvSpPr>
          <p:cNvPr id="5" name="Footer Placeholder 4">
            <a:extLst>
              <a:ext uri="{FF2B5EF4-FFF2-40B4-BE49-F238E27FC236}">
                <a16:creationId xmlns:a16="http://schemas.microsoft.com/office/drawing/2014/main" id="{3C3FCD89-9A9D-4F04-89A8-560C81319567}"/>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C7A5BD06-3E99-40A0-8084-0CCC4E275BED}"/>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C28C8268-D9BF-49A3-B182-9E02DEC7BF8B}"/>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172052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always one of our challenges.  Too many good ideas in STEM.</a:t>
            </a:r>
          </a:p>
        </p:txBody>
      </p:sp>
      <p:sp>
        <p:nvSpPr>
          <p:cNvPr id="4" name="Slide Number Placeholder 3"/>
          <p:cNvSpPr>
            <a:spLocks noGrp="1"/>
          </p:cNvSpPr>
          <p:nvPr>
            <p:ph type="sldNum" sz="quarter" idx="10"/>
          </p:nvPr>
        </p:nvSpPr>
        <p:spPr/>
        <p:txBody>
          <a:bodyPr/>
          <a:lstStyle/>
          <a:p>
            <a:fld id="{A9B9E16F-32A6-0D43-A347-771131660F5B}" type="slidenum">
              <a:rPr lang="en-US" smtClean="0"/>
              <a:pPr/>
              <a:t>21</a:t>
            </a:fld>
            <a:endParaRPr lang="en-US"/>
          </a:p>
        </p:txBody>
      </p:sp>
      <p:sp>
        <p:nvSpPr>
          <p:cNvPr id="5" name="Footer Placeholder 4">
            <a:extLst>
              <a:ext uri="{FF2B5EF4-FFF2-40B4-BE49-F238E27FC236}">
                <a16:creationId xmlns:a16="http://schemas.microsoft.com/office/drawing/2014/main" id="{DE29FF9D-A573-4630-AAA6-D66AA1EAB0A9}"/>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4AFB54A6-A857-46F0-84E2-B2906F152C1A}"/>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9BBADF4D-335F-46C9-9D63-FDFB598AE6C4}"/>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224789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participants to read this article first to give them some instant WIG background.</a:t>
            </a:r>
          </a:p>
          <a:p>
            <a:endParaRPr lang="en-US" dirty="0"/>
          </a:p>
          <a:p>
            <a:r>
              <a:rPr lang="en-US" dirty="0">
                <a:hlinkClick r:id="rId3"/>
              </a:rPr>
              <a:t>https://www.fastcompany.com/1835210/how-set-wildly-important-goals-and-what-theyll</a:t>
            </a:r>
            <a:r>
              <a:rPr lang="en-US">
                <a:hlinkClick r:id="rId3"/>
              </a:rPr>
              <a:t>-do-you</a:t>
            </a:r>
            <a:endParaRPr lang="en-US"/>
          </a:p>
          <a:p>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22</a:t>
            </a:fld>
            <a:endParaRPr lang="en-US"/>
          </a:p>
        </p:txBody>
      </p:sp>
      <p:sp>
        <p:nvSpPr>
          <p:cNvPr id="5" name="Footer Placeholder 4">
            <a:extLst>
              <a:ext uri="{FF2B5EF4-FFF2-40B4-BE49-F238E27FC236}">
                <a16:creationId xmlns:a16="http://schemas.microsoft.com/office/drawing/2014/main" id="{B30BCBC1-B5A4-4BB2-981A-A20E0962AC5F}"/>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55959EB1-590C-40F8-BC46-5A4C9108B735}"/>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64B5C3CB-E2F0-4957-B8FB-FA898EF3B782}"/>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82526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WIGs developed by our Executive Committee to guide our efforts over the next 2 years.  Note that these WIGs recognize the essential dilemma of a service organization that relies primarily on external sources for funding.  We must serve to be worthy of funding, and be funded in order to serve.</a:t>
            </a:r>
          </a:p>
        </p:txBody>
      </p:sp>
      <p:sp>
        <p:nvSpPr>
          <p:cNvPr id="4" name="Slide Number Placeholder 3"/>
          <p:cNvSpPr>
            <a:spLocks noGrp="1"/>
          </p:cNvSpPr>
          <p:nvPr>
            <p:ph type="sldNum" sz="quarter" idx="10"/>
          </p:nvPr>
        </p:nvSpPr>
        <p:spPr/>
        <p:txBody>
          <a:bodyPr/>
          <a:lstStyle/>
          <a:p>
            <a:fld id="{A9B9E16F-32A6-0D43-A347-771131660F5B}" type="slidenum">
              <a:rPr lang="en-US" smtClean="0"/>
              <a:pPr/>
              <a:t>23</a:t>
            </a:fld>
            <a:endParaRPr lang="en-US"/>
          </a:p>
        </p:txBody>
      </p:sp>
      <p:sp>
        <p:nvSpPr>
          <p:cNvPr id="5" name="Footer Placeholder 4">
            <a:extLst>
              <a:ext uri="{FF2B5EF4-FFF2-40B4-BE49-F238E27FC236}">
                <a16:creationId xmlns:a16="http://schemas.microsoft.com/office/drawing/2014/main" id="{AE6179E4-D345-4684-BFB1-E93F4EBF8E92}"/>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B383C089-EC30-4FA7-A705-5ACD560872B0}"/>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8CC2F35B-EA3A-4811-B434-87CDF569D4FB}"/>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82526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were asked to reflect on our WIGs.  These will be shared with the SCCMS executive committee for discussion and action.  Thanks to all who contributed their thinking!</a:t>
            </a:r>
          </a:p>
        </p:txBody>
      </p:sp>
      <p:sp>
        <p:nvSpPr>
          <p:cNvPr id="4" name="Slide Number Placeholder 3"/>
          <p:cNvSpPr>
            <a:spLocks noGrp="1"/>
          </p:cNvSpPr>
          <p:nvPr>
            <p:ph type="sldNum" sz="quarter" idx="10"/>
          </p:nvPr>
        </p:nvSpPr>
        <p:spPr/>
        <p:txBody>
          <a:bodyPr/>
          <a:lstStyle/>
          <a:p>
            <a:fld id="{A24B9536-41B6-4443-9326-BD8B41EA3355}" type="slidenum">
              <a:rPr lang="en-US" smtClean="0"/>
              <a:pPr/>
              <a:t>24</a:t>
            </a:fld>
            <a:endParaRPr lang="en-US"/>
          </a:p>
        </p:txBody>
      </p:sp>
      <p:sp>
        <p:nvSpPr>
          <p:cNvPr id="5" name="Footer Placeholder 4">
            <a:extLst>
              <a:ext uri="{FF2B5EF4-FFF2-40B4-BE49-F238E27FC236}">
                <a16:creationId xmlns:a16="http://schemas.microsoft.com/office/drawing/2014/main" id="{E48C5F06-756D-4EF6-AD41-9F239B4C82ED}"/>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54FF2DDC-3874-446D-ACE8-2D9112C67ACC}"/>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045A29A4-1B17-4D4E-AFF9-9E9FBEE3B9C4}"/>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1171786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funding request we will present to the Education Oversight Committee on October 29</a:t>
            </a:r>
            <a:r>
              <a:rPr lang="en-US" baseline="30000" dirty="0"/>
              <a:t>th</a:t>
            </a:r>
            <a:r>
              <a:rPr lang="en-US" dirty="0"/>
              <a:t>.</a:t>
            </a:r>
          </a:p>
        </p:txBody>
      </p:sp>
      <p:sp>
        <p:nvSpPr>
          <p:cNvPr id="4" name="Header Placeholder 3"/>
          <p:cNvSpPr>
            <a:spLocks noGrp="1"/>
          </p:cNvSpPr>
          <p:nvPr>
            <p:ph type="hdr" sz="quarter" idx="10"/>
          </p:nvPr>
        </p:nvSpPr>
        <p:spPr/>
        <p:txBody>
          <a:bodyPr/>
          <a:lstStyle/>
          <a:p>
            <a:pPr>
              <a:defRPr/>
            </a:pPr>
            <a:r>
              <a:rPr lang="en-US"/>
              <a:t>Board Meeting Notes</a:t>
            </a:r>
            <a:endParaRPr lang="en-US" dirty="0"/>
          </a:p>
        </p:txBody>
      </p:sp>
      <p:sp>
        <p:nvSpPr>
          <p:cNvPr id="5" name="Date Placeholder 4"/>
          <p:cNvSpPr>
            <a:spLocks noGrp="1"/>
          </p:cNvSpPr>
          <p:nvPr>
            <p:ph type="dt" idx="11"/>
          </p:nvPr>
        </p:nvSpPr>
        <p:spPr/>
        <p:txBody>
          <a:bodyPr/>
          <a:lstStyle/>
          <a:p>
            <a:pPr>
              <a:defRPr/>
            </a:pPr>
            <a:r>
              <a:rPr lang="en-US" dirty="0"/>
              <a:t>9/18/18</a:t>
            </a:r>
          </a:p>
        </p:txBody>
      </p:sp>
      <p:sp>
        <p:nvSpPr>
          <p:cNvPr id="6" name="Footer Placeholder 5"/>
          <p:cNvSpPr>
            <a:spLocks noGrp="1"/>
          </p:cNvSpPr>
          <p:nvPr>
            <p:ph type="ftr" sz="quarter" idx="12"/>
          </p:nvPr>
        </p:nvSpPr>
        <p:spPr/>
        <p:txBody>
          <a:bodyPr/>
          <a:lstStyle/>
          <a:p>
            <a:pPr>
              <a:defRPr/>
            </a:pPr>
            <a:r>
              <a:rPr lang="en-US"/>
              <a:t>SC Coalition for Mathematics &amp; Science</a:t>
            </a:r>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25</a:t>
            </a:fld>
            <a:endParaRPr lang="en-US"/>
          </a:p>
        </p:txBody>
      </p:sp>
    </p:spTree>
    <p:extLst>
      <p:ext uri="{BB962C8B-B14F-4D97-AF65-F5344CB8AC3E}">
        <p14:creationId xmlns:p14="http://schemas.microsoft.com/office/powerpoint/2010/main" val="750098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help?  These are people who need to know you appreciate our work.</a:t>
            </a:r>
          </a:p>
        </p:txBody>
      </p:sp>
      <p:sp>
        <p:nvSpPr>
          <p:cNvPr id="4" name="Header Placeholder 3"/>
          <p:cNvSpPr>
            <a:spLocks noGrp="1"/>
          </p:cNvSpPr>
          <p:nvPr>
            <p:ph type="hdr" sz="quarter" idx="10"/>
          </p:nvPr>
        </p:nvSpPr>
        <p:spPr/>
        <p:txBody>
          <a:bodyPr/>
          <a:lstStyle/>
          <a:p>
            <a:pPr>
              <a:defRPr/>
            </a:pPr>
            <a:r>
              <a:rPr lang="en-US"/>
              <a:t>Board Meeting Notes</a:t>
            </a:r>
            <a:endParaRPr lang="en-US" dirty="0"/>
          </a:p>
        </p:txBody>
      </p:sp>
      <p:sp>
        <p:nvSpPr>
          <p:cNvPr id="5" name="Date Placeholder 4"/>
          <p:cNvSpPr>
            <a:spLocks noGrp="1"/>
          </p:cNvSpPr>
          <p:nvPr>
            <p:ph type="dt" idx="11"/>
          </p:nvPr>
        </p:nvSpPr>
        <p:spPr/>
        <p:txBody>
          <a:bodyPr/>
          <a:lstStyle/>
          <a:p>
            <a:pPr>
              <a:defRPr/>
            </a:pPr>
            <a:r>
              <a:rPr lang="en-US" dirty="0"/>
              <a:t>9/18/18</a:t>
            </a:r>
          </a:p>
        </p:txBody>
      </p:sp>
      <p:sp>
        <p:nvSpPr>
          <p:cNvPr id="6" name="Footer Placeholder 5"/>
          <p:cNvSpPr>
            <a:spLocks noGrp="1"/>
          </p:cNvSpPr>
          <p:nvPr>
            <p:ph type="ftr" sz="quarter" idx="12"/>
          </p:nvPr>
        </p:nvSpPr>
        <p:spPr/>
        <p:txBody>
          <a:bodyPr/>
          <a:lstStyle/>
          <a:p>
            <a:pPr>
              <a:defRPr/>
            </a:pPr>
            <a:r>
              <a:rPr lang="en-US"/>
              <a:t>SC Coalition for Mathematics &amp; Science</a:t>
            </a:r>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26</a:t>
            </a:fld>
            <a:endParaRPr lang="en-US"/>
          </a:p>
        </p:txBody>
      </p:sp>
    </p:spTree>
    <p:extLst>
      <p:ext uri="{BB962C8B-B14F-4D97-AF65-F5344CB8AC3E}">
        <p14:creationId xmlns:p14="http://schemas.microsoft.com/office/powerpoint/2010/main" val="2142544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help?  These are people who need to know you appreciate our work.</a:t>
            </a:r>
          </a:p>
          <a:p>
            <a:endParaRPr lang="en-US" dirty="0"/>
          </a:p>
        </p:txBody>
      </p:sp>
      <p:sp>
        <p:nvSpPr>
          <p:cNvPr id="4" name="Header Placeholder 3"/>
          <p:cNvSpPr>
            <a:spLocks noGrp="1"/>
          </p:cNvSpPr>
          <p:nvPr>
            <p:ph type="hdr" sz="quarter" idx="10"/>
          </p:nvPr>
        </p:nvSpPr>
        <p:spPr/>
        <p:txBody>
          <a:bodyPr/>
          <a:lstStyle/>
          <a:p>
            <a:pPr>
              <a:defRPr/>
            </a:pPr>
            <a:r>
              <a:rPr lang="en-US"/>
              <a:t>Board Meeting Notes</a:t>
            </a:r>
            <a:endParaRPr lang="en-US" dirty="0"/>
          </a:p>
        </p:txBody>
      </p:sp>
      <p:sp>
        <p:nvSpPr>
          <p:cNvPr id="5" name="Date Placeholder 4"/>
          <p:cNvSpPr>
            <a:spLocks noGrp="1"/>
          </p:cNvSpPr>
          <p:nvPr>
            <p:ph type="dt" idx="11"/>
          </p:nvPr>
        </p:nvSpPr>
        <p:spPr/>
        <p:txBody>
          <a:bodyPr/>
          <a:lstStyle/>
          <a:p>
            <a:pPr>
              <a:defRPr/>
            </a:pPr>
            <a:r>
              <a:rPr lang="en-US" dirty="0"/>
              <a:t>9/18/18</a:t>
            </a:r>
          </a:p>
        </p:txBody>
      </p:sp>
      <p:sp>
        <p:nvSpPr>
          <p:cNvPr id="6" name="Footer Placeholder 5"/>
          <p:cNvSpPr>
            <a:spLocks noGrp="1"/>
          </p:cNvSpPr>
          <p:nvPr>
            <p:ph type="ftr" sz="quarter" idx="12"/>
          </p:nvPr>
        </p:nvSpPr>
        <p:spPr/>
        <p:txBody>
          <a:bodyPr/>
          <a:lstStyle/>
          <a:p>
            <a:pPr>
              <a:defRPr/>
            </a:pPr>
            <a:r>
              <a:rPr lang="en-US"/>
              <a:t>SC Coalition for Mathematics &amp; Science</a:t>
            </a:r>
          </a:p>
        </p:txBody>
      </p:sp>
      <p:sp>
        <p:nvSpPr>
          <p:cNvPr id="7" name="Slide Number Placeholder 6"/>
          <p:cNvSpPr>
            <a:spLocks noGrp="1"/>
          </p:cNvSpPr>
          <p:nvPr>
            <p:ph type="sldNum" sz="quarter" idx="13"/>
          </p:nvPr>
        </p:nvSpPr>
        <p:spPr/>
        <p:txBody>
          <a:bodyPr/>
          <a:lstStyle/>
          <a:p>
            <a:pPr>
              <a:defRPr/>
            </a:pPr>
            <a:fld id="{DA9EFD5D-1357-F74C-A70B-B16ADE11B2A0}" type="slidenum">
              <a:rPr lang="en-US" smtClean="0"/>
              <a:pPr>
                <a:defRPr/>
              </a:pPr>
              <a:t>27</a:t>
            </a:fld>
            <a:endParaRPr lang="en-US"/>
          </a:p>
        </p:txBody>
      </p:sp>
    </p:spTree>
    <p:extLst>
      <p:ext uri="{BB962C8B-B14F-4D97-AF65-F5344CB8AC3E}">
        <p14:creationId xmlns:p14="http://schemas.microsoft.com/office/powerpoint/2010/main" val="74909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a:p>
            <a:pPr eaLnBrk="1" hangingPunct="1">
              <a:spcBef>
                <a:spcPct val="0"/>
              </a:spcBef>
            </a:pPr>
            <a:endParaRPr lang="en-US" dirty="0">
              <a:ea typeface="ＭＳ Ｐゴシック" pitchFamily="-108" charset="-128"/>
              <a:cs typeface="ＭＳ Ｐゴシック" pitchFamily="-108" charset="-128"/>
            </a:endParaRP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2409B-4DA1-F246-BDDF-487FE5CB07C3}" type="slidenum">
              <a:rPr lang="en-US" smtClean="0">
                <a:latin typeface="Arial" pitchFamily="-108" charset="0"/>
              </a:rPr>
              <a:pPr/>
              <a:t>28</a:t>
            </a:fld>
            <a:endParaRPr lang="en-US">
              <a:latin typeface="Arial" pitchFamily="-108" charset="0"/>
            </a:endParaRPr>
          </a:p>
        </p:txBody>
      </p:sp>
      <p:sp>
        <p:nvSpPr>
          <p:cNvPr id="245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2458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24583"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Stacy Walker, Corporate Director of Brand Experience, </a:t>
            </a:r>
            <a:r>
              <a:rPr lang="en-US" dirty="0">
                <a:ea typeface="Arial" pitchFamily="-108" charset="0"/>
                <a:cs typeface="Arial" pitchFamily="-108" charset="0"/>
              </a:rPr>
              <a:t>welcomed us and gave us an overview of Milliken.</a:t>
            </a:r>
          </a:p>
          <a:p>
            <a:endParaRPr lang="en-US" dirty="0">
              <a:ea typeface="Arial" pitchFamily="-108" charset="0"/>
              <a:cs typeface="Arial" pitchFamily="-108" charset="0"/>
            </a:endParaRPr>
          </a:p>
          <a:p>
            <a:r>
              <a:rPr lang="en-US" dirty="0">
                <a:ea typeface="Arial" pitchFamily="-108" charset="0"/>
                <a:cs typeface="Arial" pitchFamily="-108" charset="0"/>
              </a:rPr>
              <a:t>Special thanks to Heidi W. </a:t>
            </a:r>
            <a:r>
              <a:rPr lang="en-US" dirty="0" err="1">
                <a:ea typeface="Arial" pitchFamily="-108" charset="0"/>
                <a:cs typeface="Arial" pitchFamily="-108" charset="0"/>
              </a:rPr>
              <a:t>Burmeister</a:t>
            </a:r>
            <a:r>
              <a:rPr lang="en-US" dirty="0">
                <a:ea typeface="Arial" pitchFamily="-108" charset="0"/>
                <a:cs typeface="Arial" pitchFamily="-108" charset="0"/>
              </a:rPr>
              <a:t>, Senior Account Manager, Commercial and Hospitality Markets, Milliken Design, Inc., for managing our on-site logistics.</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3</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ea typeface="ＭＳ Ｐゴシック" pitchFamily="-108" charset="-128"/>
                <a:cs typeface="ＭＳ Ｐゴシック" pitchFamily="-108" charset="-128"/>
              </a:rPr>
              <a:t>Board Meeting Notes</a:t>
            </a:r>
          </a:p>
        </p:txBody>
      </p:sp>
      <p:sp>
        <p:nvSpPr>
          <p:cNvPr id="9" name="Footer Placeholder 4">
            <a:extLst>
              <a:ext uri="{FF2B5EF4-FFF2-40B4-BE49-F238E27FC236}">
                <a16:creationId xmlns:a16="http://schemas.microsoft.com/office/drawing/2014/main" id="{A02F1E00-C68A-4A7A-A1FB-D04F060660AE}"/>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ea typeface="Arial" pitchFamily="-108" charset="0"/>
                <a:cs typeface="Arial" pitchFamily="-108" charset="0"/>
              </a:rPr>
              <a:t>Terry Pruitt</a:t>
            </a:r>
            <a:r>
              <a:rPr lang="en-US" dirty="0"/>
              <a:t> w</a:t>
            </a:r>
            <a:r>
              <a:rPr lang="en-US" dirty="0">
                <a:ea typeface="Arial" pitchFamily="-108" charset="0"/>
                <a:cs typeface="Arial" pitchFamily="-108" charset="0"/>
              </a:rPr>
              <a:t>elcomed us.  Thanks Terry for arranging the meeting to be at Milliken.</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4</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ea typeface="ＭＳ Ｐゴシック" pitchFamily="-108" charset="-128"/>
                <a:cs typeface="ＭＳ Ｐゴシック" pitchFamily="-108" charset="-128"/>
              </a:rPr>
              <a:t>Board Meeting Notes</a:t>
            </a:r>
          </a:p>
        </p:txBody>
      </p:sp>
      <p:sp>
        <p:nvSpPr>
          <p:cNvPr id="8" name="Footer Placeholder 4">
            <a:extLst>
              <a:ext uri="{FF2B5EF4-FFF2-40B4-BE49-F238E27FC236}">
                <a16:creationId xmlns:a16="http://schemas.microsoft.com/office/drawing/2014/main" id="{BBB20905-D494-4F0E-AE4C-9F95B043FBFD}"/>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latin typeface="Calibri" charset="0"/>
                <a:ea typeface="ＭＳ Ｐゴシック" charset="0"/>
                <a:cs typeface="ＭＳ Ｐゴシック" charset="0"/>
              </a:rPr>
              <a:t>Our statewide infrastructure for support of STEM content areas was formed in 1993 in response to specific and persistent trends in both student performance and access to resources.  South Carolina remains a state in which economic growth, income, education opportunities and other resources that promote interest and success and spawn innovation in mathematics and science are unequally distributed. </a:t>
            </a:r>
          </a:p>
          <a:p>
            <a:pPr algn="just"/>
            <a:r>
              <a:rPr lang="en-US" dirty="0">
                <a:latin typeface="Calibri" charset="0"/>
                <a:ea typeface="ＭＳ Ｐゴシック" charset="0"/>
                <a:cs typeface="ＭＳ Ｐゴシック" charset="0"/>
              </a:rPr>
              <a:t>Known over the years as "Hubs" (1993 - 2002), "Mathematics &amp; Science Regional Centers" (2003 - 2009), "S</a:t>
            </a:r>
            <a:r>
              <a:rPr lang="en-US" baseline="30000" dirty="0">
                <a:latin typeface="Calibri" charset="0"/>
                <a:ea typeface="ＭＳ Ｐゴシック" charset="0"/>
                <a:cs typeface="ＭＳ Ｐゴシック" charset="0"/>
              </a:rPr>
              <a:t>2</a:t>
            </a:r>
            <a:r>
              <a:rPr lang="en-US" dirty="0">
                <a:latin typeface="Calibri" charset="0"/>
                <a:ea typeface="ＭＳ Ｐゴシック" charset="0"/>
                <a:cs typeface="ＭＳ Ｐゴシック" charset="0"/>
              </a:rPr>
              <a:t>MART Centers" (2009 - 2011) and now S</a:t>
            </a:r>
            <a:r>
              <a:rPr lang="en-US" baseline="30000" dirty="0">
                <a:latin typeface="Calibri" charset="0"/>
                <a:ea typeface="ＭＳ Ｐゴシック" charset="0"/>
                <a:cs typeface="ＭＳ Ｐゴシック" charset="0"/>
              </a:rPr>
              <a:t>2</a:t>
            </a:r>
            <a:r>
              <a:rPr lang="en-US" dirty="0">
                <a:latin typeface="Calibri" charset="0"/>
                <a:ea typeface="ＭＳ Ｐゴシック" charset="0"/>
                <a:cs typeface="ＭＳ Ｐゴシック" charset="0"/>
              </a:rPr>
              <a:t>TEM Centers SC, our statewide infrastructure for STEM education brings information, support, innovation and research to the education community with emphasis on K-12 schools.</a:t>
            </a:r>
          </a:p>
          <a:p>
            <a:pPr algn="just"/>
            <a:r>
              <a:rPr lang="en-US" dirty="0">
                <a:latin typeface="Calibri" charset="0"/>
                <a:ea typeface="ＭＳ Ｐゴシック" charset="0"/>
                <a:cs typeface="ＭＳ Ｐゴシック" charset="0"/>
              </a:rPr>
              <a:t>Some examples of how our statewide infrastructure has advanced the vision and values of STEM education include:</a:t>
            </a:r>
          </a:p>
          <a:p>
            <a:pPr algn="just">
              <a:buFont typeface="Symbol" charset="0"/>
              <a:buChar char="·"/>
            </a:pPr>
            <a:r>
              <a:rPr lang="en-US" dirty="0">
                <a:latin typeface="Calibri" charset="0"/>
                <a:ea typeface="ＭＳ Ｐゴシック" charset="0"/>
                <a:cs typeface="ＭＳ Ｐゴシック" charset="0"/>
              </a:rPr>
              <a:t>Widespread use of exemplary curriculum materials developed through our LASER initiative (1998 – 2003).</a:t>
            </a:r>
          </a:p>
          <a:p>
            <a:pPr>
              <a:buFont typeface="Symbol" charset="0"/>
              <a:buChar char="·"/>
            </a:pPr>
            <a:r>
              <a:rPr lang="en-US" dirty="0">
                <a:latin typeface="Calibri" charset="0"/>
                <a:ea typeface="ＭＳ Ｐゴシック" charset="0"/>
                <a:cs typeface="ＭＳ Ｐゴシック" charset="0"/>
              </a:rPr>
              <a:t>Increased school level capacity for instructional improvement and information sharing led by instructional coaches (2003 to present).</a:t>
            </a:r>
          </a:p>
          <a:p>
            <a:pPr>
              <a:buFont typeface="Symbol" charset="0"/>
              <a:buChar char="·"/>
            </a:pPr>
            <a:r>
              <a:rPr lang="en-US" dirty="0">
                <a:latin typeface="Calibri" charset="0"/>
                <a:ea typeface="ＭＳ Ｐゴシック" charset="0"/>
                <a:cs typeface="ＭＳ Ｐゴシック" charset="0"/>
              </a:rPr>
              <a:t>Networking of Title 1 schools through LeadS</a:t>
            </a:r>
            <a:r>
              <a:rPr lang="en-US" baseline="30000" dirty="0">
                <a:latin typeface="Calibri" charset="0"/>
                <a:ea typeface="ＭＳ Ｐゴシック" charset="0"/>
                <a:cs typeface="ＭＳ Ｐゴシック" charset="0"/>
              </a:rPr>
              <a:t>2</a:t>
            </a:r>
            <a:r>
              <a:rPr lang="en-US" dirty="0">
                <a:latin typeface="Calibri" charset="0"/>
                <a:ea typeface="ＭＳ Ｐゴシック" charset="0"/>
                <a:cs typeface="ＭＳ Ｐゴシック" charset="0"/>
              </a:rPr>
              <a:t>MART (2009 to present).</a:t>
            </a:r>
          </a:p>
          <a:p>
            <a:pPr>
              <a:buFont typeface="Symbol" charset="0"/>
              <a:buChar char="·"/>
            </a:pPr>
            <a:r>
              <a:rPr lang="en-US" dirty="0">
                <a:latin typeface="Calibri" charset="0"/>
                <a:ea typeface="ＭＳ Ｐゴシック" charset="0"/>
                <a:cs typeface="ＭＳ Ｐゴシック" charset="0"/>
              </a:rPr>
              <a:t>Profile of the SC Graduate in all its many STEM iterations (2010 to present).</a:t>
            </a:r>
          </a:p>
          <a:p>
            <a:endParaRPr lang="en-US" dirty="0">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913138-75BD-3641-A15A-0DF208C9FDC1}" type="slidenum">
              <a:rPr lang="en-US" sz="1200"/>
              <a:pPr eaLnBrk="1" hangingPunct="1"/>
              <a:t>5</a:t>
            </a:fld>
            <a:endParaRPr lang="en-US" sz="1200"/>
          </a:p>
        </p:txBody>
      </p:sp>
      <p:sp>
        <p:nvSpPr>
          <p:cNvPr id="24580"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9/18/18</a:t>
            </a:r>
          </a:p>
        </p:txBody>
      </p:sp>
      <p:sp>
        <p:nvSpPr>
          <p:cNvPr id="24581" name="Footer Placeholder 5"/>
          <p:cNvSpPr>
            <a:spLocks noGrp="1"/>
          </p:cNvSpPr>
          <p:nvPr>
            <p:ph type="ftr" sz="quarter" idx="4"/>
          </p:nvPr>
        </p:nvSpPr>
        <p:spPr bwMode="auto">
          <a:xfrm>
            <a:off x="0" y="8685213"/>
            <a:ext cx="3884613"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SC Coalition for Mathematics &amp; Science</a:t>
            </a:r>
          </a:p>
        </p:txBody>
      </p:sp>
      <p:sp>
        <p:nvSpPr>
          <p:cNvPr id="24582" name="Header Placeholder 7"/>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S2TEM Centers SC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Carolina, unlike many other states, has no official STEM plan.  We do have a vision for what graduates of SC schools should know, be able to do and value.  This profile has been widely accepted by K-12 schools and business industry.  Out of school time learning centers and STEM institutions like colleges and universities are likely to be less aware and active in pursing action toward this end.</a:t>
            </a:r>
          </a:p>
          <a:p>
            <a:endParaRPr lang="en-US" dirty="0"/>
          </a:p>
          <a:p>
            <a:r>
              <a:rPr lang="en-US" dirty="0"/>
              <a:t>Learn more about the SC Council on Competitiveness and transform SC at:</a:t>
            </a:r>
          </a:p>
          <a:p>
            <a:endParaRPr lang="en-US" dirty="0"/>
          </a:p>
          <a:p>
            <a:r>
              <a:rPr lang="en-US" dirty="0">
                <a:hlinkClick r:id="rId3"/>
              </a:rPr>
              <a:t>http://sccompetes.org/transformsc/</a:t>
            </a:r>
            <a:endParaRPr lang="en-US" dirty="0"/>
          </a:p>
          <a:p>
            <a:endParaRPr lang="en-US" dirty="0"/>
          </a:p>
        </p:txBody>
      </p:sp>
      <p:sp>
        <p:nvSpPr>
          <p:cNvPr id="4" name="Slide Number Placeholder 3"/>
          <p:cNvSpPr>
            <a:spLocks noGrp="1"/>
          </p:cNvSpPr>
          <p:nvPr>
            <p:ph type="sldNum" sz="quarter" idx="10"/>
          </p:nvPr>
        </p:nvSpPr>
        <p:spPr/>
        <p:txBody>
          <a:bodyPr/>
          <a:lstStyle/>
          <a:p>
            <a:fld id="{D098E35B-0924-4EE6-A766-B51006C88328}" type="slidenum">
              <a:rPr lang="en-US" smtClean="0">
                <a:solidFill>
                  <a:prstClr val="black"/>
                </a:solidFill>
              </a:rPr>
              <a:pPr/>
              <a:t>6</a:t>
            </a:fld>
            <a:endParaRPr lang="en-US">
              <a:solidFill>
                <a:prstClr val="black"/>
              </a:solidFill>
            </a:endParaRPr>
          </a:p>
        </p:txBody>
      </p:sp>
      <p:sp>
        <p:nvSpPr>
          <p:cNvPr id="5" name="Footer Placeholder 4">
            <a:extLst>
              <a:ext uri="{FF2B5EF4-FFF2-40B4-BE49-F238E27FC236}">
                <a16:creationId xmlns:a16="http://schemas.microsoft.com/office/drawing/2014/main" id="{29C3CD85-2E89-4403-872D-883686B4A8CB}"/>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E63F5F3E-CAA6-4403-9DEE-CB46D74F1CAB}"/>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EBF8DEEE-559B-484E-BCEE-F5E160D44596}"/>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231303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original mission was schools and teacher.  This is still the core of our work through S</a:t>
            </a:r>
            <a:r>
              <a:rPr lang="en-US" baseline="30000" dirty="0"/>
              <a:t>2</a:t>
            </a:r>
            <a:r>
              <a:rPr lang="en-US" dirty="0"/>
              <a:t>TEM Centers SC.  Our efforts now are such that we influence the whole of the ecosystem.</a:t>
            </a:r>
          </a:p>
          <a:p>
            <a:r>
              <a:rPr lang="en-US" dirty="0"/>
              <a:t>We’ve expanded our reach into the “home”/community through our regional STEM </a:t>
            </a:r>
            <a:r>
              <a:rPr lang="en-US" dirty="0" err="1"/>
              <a:t>Collaboratives</a:t>
            </a:r>
            <a:r>
              <a:rPr lang="en-US" dirty="0"/>
              <a:t> and their community STEM festivals.</a:t>
            </a:r>
          </a:p>
          <a:p>
            <a:r>
              <a:rPr lang="en-US" dirty="0"/>
              <a:t>We serve the out of school time learning community through our partnership with 4H Science on the Move and Dreams Imagination &amp; Gift.</a:t>
            </a:r>
          </a:p>
          <a:p>
            <a:r>
              <a:rPr lang="en-US" dirty="0"/>
              <a:t>We are developing a STEM Teacher of the Year award program with SC Future Minds and </a:t>
            </a:r>
            <a:r>
              <a:rPr lang="en-US" dirty="0" err="1"/>
              <a:t>Comporium</a:t>
            </a:r>
            <a:r>
              <a:rPr lang="en-US" dirty="0"/>
              <a:t>.  We are hoping to add Million Women Mentors SC to our family of organizations very soon.</a:t>
            </a:r>
          </a:p>
          <a:p>
            <a:r>
              <a:rPr lang="en-US" dirty="0"/>
              <a:t>We engage all sorts of STEM interested humans</a:t>
            </a:r>
            <a:r>
              <a:rPr lang="is-IS" dirty="0"/>
              <a:t>…and occasionally robots...with state and national STEM conferences and our online STEM asset “map” STEM Linx. </a:t>
            </a:r>
            <a:endParaRPr lang="en-US" dirty="0"/>
          </a:p>
          <a:p>
            <a:r>
              <a:rPr lang="en-US" dirty="0"/>
              <a:t>You can learn about any or all of these at:  </a:t>
            </a:r>
            <a:r>
              <a:rPr lang="en-US" dirty="0">
                <a:hlinkClick r:id="rId3"/>
              </a:rPr>
              <a:t>https://www.sccoalition.org/news--initiatives.html</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B9E16F-32A6-0D43-A347-771131660F5B}" type="slidenum">
              <a:rPr lang="en-US" smtClean="0"/>
              <a:pPr/>
              <a:t>7</a:t>
            </a:fld>
            <a:endParaRPr lang="en-US"/>
          </a:p>
        </p:txBody>
      </p:sp>
      <p:sp>
        <p:nvSpPr>
          <p:cNvPr id="5" name="Footer Placeholder 4">
            <a:extLst>
              <a:ext uri="{FF2B5EF4-FFF2-40B4-BE49-F238E27FC236}">
                <a16:creationId xmlns:a16="http://schemas.microsoft.com/office/drawing/2014/main" id="{F0A53A65-0F27-4ED5-A172-FBA88F485B38}"/>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B7A7C12E-491F-4452-AF41-C553CE49C2FF}"/>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49756782-9003-4428-834D-6F073D6A59B2}"/>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139799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SCCMS/S</a:t>
            </a:r>
            <a:r>
              <a:rPr lang="en-US" baseline="30000" dirty="0"/>
              <a:t>2</a:t>
            </a:r>
            <a:r>
              <a:rPr lang="en-US" dirty="0"/>
              <a:t>TEM Center SC provide assistance in two NFS funded STEM Education grants at Clemson University.</a:t>
            </a:r>
          </a:p>
          <a:p>
            <a:endParaRPr lang="en-US" dirty="0"/>
          </a:p>
          <a:p>
            <a:r>
              <a:rPr lang="en-US" dirty="0"/>
              <a:t>Boeing has funded a SCCMS/S</a:t>
            </a:r>
            <a:r>
              <a:rPr lang="en-US" baseline="30000" dirty="0"/>
              <a:t>2</a:t>
            </a:r>
            <a:r>
              <a:rPr lang="en-US" dirty="0"/>
              <a:t>TEM Center SC pilot program for computational literacy instruction in middle grades classrooms. We are engaging teachers in professional learning experiences through the 2018/19 school year.</a:t>
            </a:r>
          </a:p>
        </p:txBody>
      </p:sp>
      <p:sp>
        <p:nvSpPr>
          <p:cNvPr id="4" name="Slide Number Placeholder 3"/>
          <p:cNvSpPr>
            <a:spLocks noGrp="1"/>
          </p:cNvSpPr>
          <p:nvPr>
            <p:ph type="sldNum" sz="quarter" idx="10"/>
          </p:nvPr>
        </p:nvSpPr>
        <p:spPr/>
        <p:txBody>
          <a:bodyPr/>
          <a:lstStyle/>
          <a:p>
            <a:fld id="{A9B9E16F-32A6-0D43-A347-771131660F5B}" type="slidenum">
              <a:rPr lang="en-US" smtClean="0"/>
              <a:pPr/>
              <a:t>8</a:t>
            </a:fld>
            <a:endParaRPr lang="en-US"/>
          </a:p>
        </p:txBody>
      </p:sp>
      <p:sp>
        <p:nvSpPr>
          <p:cNvPr id="5" name="Footer Placeholder 4">
            <a:extLst>
              <a:ext uri="{FF2B5EF4-FFF2-40B4-BE49-F238E27FC236}">
                <a16:creationId xmlns:a16="http://schemas.microsoft.com/office/drawing/2014/main" id="{11793B6D-37C9-46F0-AF59-FDB6BB506C74}"/>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
        <p:nvSpPr>
          <p:cNvPr id="6" name="Header Placeholder 5">
            <a:extLst>
              <a:ext uri="{FF2B5EF4-FFF2-40B4-BE49-F238E27FC236}">
                <a16:creationId xmlns:a16="http://schemas.microsoft.com/office/drawing/2014/main" id="{9A115D0F-B5C4-43C6-9736-F51F35CF9069}"/>
              </a:ext>
            </a:extLst>
          </p:cNvPr>
          <p:cNvSpPr>
            <a:spLocks noGrp="1"/>
          </p:cNvSpPr>
          <p:nvPr>
            <p:ph type="hdr" sz="quarter"/>
          </p:nvPr>
        </p:nvSpPr>
        <p:spPr bwMode="auto">
          <a:xfrm>
            <a:off x="0"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Board Meeting Notes</a:t>
            </a:r>
          </a:p>
        </p:txBody>
      </p:sp>
      <p:sp>
        <p:nvSpPr>
          <p:cNvPr id="7" name="Date Placeholder 6">
            <a:extLst>
              <a:ext uri="{FF2B5EF4-FFF2-40B4-BE49-F238E27FC236}">
                <a16:creationId xmlns:a16="http://schemas.microsoft.com/office/drawing/2014/main" id="{1326DAE7-696E-4C33-8C4E-E1DBF5C264A3}"/>
              </a:ext>
            </a:extLst>
          </p:cNvPr>
          <p:cNvSpPr>
            <a:spLocks noGrp="1"/>
          </p:cNvSpPr>
          <p:nvPr>
            <p:ph type="dt" sz="quarter" idx="1"/>
          </p:nvPr>
        </p:nvSpPr>
        <p:spPr bwMode="auto">
          <a:xfrm>
            <a:off x="3884613" y="0"/>
            <a:ext cx="2971800" cy="457200"/>
          </a:xfrm>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Tree>
    <p:extLst>
      <p:ext uri="{BB962C8B-B14F-4D97-AF65-F5344CB8AC3E}">
        <p14:creationId xmlns:p14="http://schemas.microsoft.com/office/powerpoint/2010/main" val="352421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ea typeface="Arial" pitchFamily="-108" charset="0"/>
                <a:cs typeface="Arial" pitchFamily="-108" charset="0"/>
              </a:rPr>
              <a:t>Eliza was unable to join us.  This effort focuses on researching factors that impact student success in </a:t>
            </a:r>
            <a:r>
              <a:rPr lang="en-US" dirty="0" err="1">
                <a:ea typeface="Arial" pitchFamily="-108" charset="0"/>
                <a:cs typeface="Arial" pitchFamily="-108" charset="0"/>
              </a:rPr>
              <a:t>precalculus</a:t>
            </a:r>
            <a:r>
              <a:rPr lang="en-US" dirty="0">
                <a:ea typeface="Arial" pitchFamily="-108" charset="0"/>
                <a:cs typeface="Arial" pitchFamily="-108" charset="0"/>
              </a:rPr>
              <a:t> as a precursor to success in engineering degree programs.</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C8988-0D87-0949-A883-9795064718E9}" type="slidenum">
              <a:rPr lang="en-US">
                <a:latin typeface="Arial" pitchFamily="-108" charset="0"/>
                <a:ea typeface="Arial" pitchFamily="-108" charset="0"/>
                <a:cs typeface="Arial" pitchFamily="-108" charset="0"/>
              </a:rPr>
              <a:pPr/>
              <a:t>9</a:t>
            </a:fld>
            <a:endParaRPr lang="en-US">
              <a:latin typeface="Arial" pitchFamily="-108" charset="0"/>
              <a:ea typeface="Arial" pitchFamily="-108" charset="0"/>
              <a:cs typeface="Arial" pitchFamily="-108" charset="0"/>
            </a:endParaRPr>
          </a:p>
        </p:txBody>
      </p:sp>
      <p:sp>
        <p:nvSpPr>
          <p:cNvPr id="2867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rPr>
              <a:t>9/18/18</a:t>
            </a:r>
          </a:p>
        </p:txBody>
      </p:sp>
      <p:sp>
        <p:nvSpPr>
          <p:cNvPr id="28679"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dirty="0">
                <a:latin typeface="Arial" pitchFamily="-108" charset="0"/>
                <a:ea typeface="ＭＳ Ｐゴシック" pitchFamily="-108" charset="-128"/>
                <a:cs typeface="ＭＳ Ｐゴシック" pitchFamily="-108" charset="-128"/>
              </a:rPr>
              <a:t>Board Meeting Notes</a:t>
            </a:r>
          </a:p>
        </p:txBody>
      </p:sp>
      <p:sp>
        <p:nvSpPr>
          <p:cNvPr id="8" name="Footer Placeholder 4">
            <a:extLst>
              <a:ext uri="{FF2B5EF4-FFF2-40B4-BE49-F238E27FC236}">
                <a16:creationId xmlns:a16="http://schemas.microsoft.com/office/drawing/2014/main" id="{F0237F92-E367-4686-8020-E342B7C6E301}"/>
              </a:ext>
            </a:extLst>
          </p:cNvPr>
          <p:cNvSpPr>
            <a:spLocks noGrp="1"/>
          </p:cNvSpPr>
          <p:nvPr>
            <p:ph type="ftr" sz="quarter" idx="4"/>
          </p:nvPr>
        </p:nvSpPr>
        <p:spPr bwMode="auto">
          <a:xfrm>
            <a:off x="0" y="8685213"/>
            <a:ext cx="2971800" cy="457200"/>
          </a:xfrm>
          <a:noFill/>
          <a:ln>
            <a:miter lim="800000"/>
            <a:headEnd/>
            <a:tailEnd/>
          </a:ln>
        </p:spPr>
        <p:txBody>
          <a:bodyPr wrap="square" numCol="1" anchorCtr="0" compatLnSpc="1">
            <a:prstTxWarp prst="textNoShape">
              <a:avLst/>
            </a:prstTxWarp>
          </a:bodyPr>
          <a:lstStyle/>
          <a:p>
            <a:r>
              <a:rPr lang="en-US" dirty="0">
                <a:latin typeface="Arial" pitchFamily="-108" charset="0"/>
              </a:rPr>
              <a:t>SC Coalition for Mathematics &amp; Science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72046F3-CAB8-FA49-BC7A-0A00BF3E4BB5}" type="datetime1">
              <a:rPr lang="en-US" smtClean="0"/>
              <a:t>9/28/2018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ACE96F-5F48-5844-AE45-9A6FC98FC7D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7CE7666-01AB-C844-9A67-E23C9619FE6B}" type="datetime1">
              <a:rPr lang="en-US" smtClean="0"/>
              <a:t>9/28/2018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3EAF36-E63F-E943-A1F3-F61E4CF60E9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7ECF3F3-9E3B-6A41-8E73-71A9EE5076BB}" type="datetime1">
              <a:rPr lang="en-US" smtClean="0"/>
              <a:t>9/28/2018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5936EC-D18B-ED48-B02B-A6F4ACE205F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E002F18-F182-0247-98FA-BD3A3439AC55}" type="datetime1">
              <a:rPr lang="en-US" smtClean="0"/>
              <a:t>9/28/2018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80F0CB-B494-3744-8B7E-7D0FFD0FB3F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pPr>
              <a:defRPr/>
            </a:pPr>
            <a:fld id="{FE7ACB5C-6D13-5548-A021-12DF1E061E23}" type="datetime1">
              <a:rPr lang="en-US" smtClean="0"/>
              <a:t>9/28/2018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C9D1CD-782A-F04B-839B-14E6F6470F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5F025A3-E5D5-2D44-9318-1EC511CC79A2}" type="datetime1">
              <a:rPr lang="en-US" smtClean="0"/>
              <a:t>9/28/2018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71F00E6-636E-7C44-84EF-7CDE2DBBB509}" type="slidenum">
              <a:rPr lang="en-US" smtClean="0"/>
              <a:pPr>
                <a:defRPr/>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C59A333-152B-4E4F-BA34-CAE1224006BE}" type="datetime1">
              <a:rPr lang="en-US" smtClean="0"/>
              <a:t>9/28/2018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5F4C1A-991A-724D-80A8-69E532EDFDD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12DFC3D-B199-4A4F-8D0E-BDFB47492E32}" type="datetime1">
              <a:rPr lang="en-US" smtClean="0"/>
              <a:t>9/28/2018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B27F9CB-3208-3A47-BCFB-87DAE0AFE8C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8D7830C-C763-0843-8C50-10ECEB1ECD75}" type="datetime1">
              <a:rPr lang="en-US" smtClean="0"/>
              <a:t>9/28/2018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C26BEB6-5C71-B742-8E3B-165AE4368E5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pPr>
              <a:defRPr/>
            </a:pPr>
            <a:fld id="{E706A40C-03E6-854D-9FA8-DCC1CED42EC6}" type="datetime1">
              <a:rPr lang="en-US" smtClean="0"/>
              <a:t>9/28/2018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71A1E4D3-5C50-F44C-8692-580922B156D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E4D60AF-4558-0A4C-B392-82CBDD80BADC}" type="datetime1">
              <a:rPr lang="en-US" smtClean="0"/>
              <a:t>9/28/2018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623EAEC-471D-4B43-B315-B9429AC6AD3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a:defRPr/>
            </a:pPr>
            <a:fld id="{1391369B-E950-5848-B526-5EEF24ADF861}" type="datetime1">
              <a:rPr lang="en-US" smtClean="0"/>
              <a:t>9/28/2018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a:defRPr/>
            </a:pPr>
            <a:fld id="{B2C01BE3-FADC-7D46-828B-686EAA2168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gif"/><Relationship Id="rId11" Type="http://schemas.openxmlformats.org/officeDocument/2006/relationships/image" Target="../media/image3.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jp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mailto:tpeters@clemson.edu" TargetMode="External"/><Relationship Id="rId3" Type="http://schemas.openxmlformats.org/officeDocument/2006/relationships/image" Target="../media/image3.jpeg"/><Relationship Id="rId7"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715000"/>
            <a:ext cx="8458200" cy="990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554" name="Title 5"/>
          <p:cNvSpPr>
            <a:spLocks noGrp="1"/>
          </p:cNvSpPr>
          <p:nvPr>
            <p:ph type="title" idx="4294967295"/>
          </p:nvPr>
        </p:nvSpPr>
        <p:spPr>
          <a:xfrm>
            <a:off x="3810000" y="2514600"/>
            <a:ext cx="4965700" cy="1398588"/>
          </a:xfrm>
        </p:spPr>
        <p:txBody>
          <a:bodyPr/>
          <a:lstStyle/>
          <a:p>
            <a:pPr algn="ctr" eaLnBrk="1" hangingPunct="1"/>
            <a:r>
              <a:rPr lang="en-US" sz="3600" b="1" dirty="0"/>
              <a:t>Board Meeting </a:t>
            </a:r>
            <a:br>
              <a:rPr lang="en-US" sz="3600" b="1" dirty="0"/>
            </a:br>
            <a:r>
              <a:rPr lang="en-US" sz="3600" b="1" dirty="0"/>
              <a:t>September 18, 2018</a:t>
            </a:r>
          </a:p>
        </p:txBody>
      </p:sp>
      <p:sp>
        <p:nvSpPr>
          <p:cNvPr id="8" name="Text Placeholder 7"/>
          <p:cNvSpPr>
            <a:spLocks noGrp="1"/>
          </p:cNvSpPr>
          <p:nvPr>
            <p:ph type="body" idx="4294967295"/>
          </p:nvPr>
        </p:nvSpPr>
        <p:spPr>
          <a:xfrm>
            <a:off x="2133600" y="3810000"/>
            <a:ext cx="7010400" cy="1320800"/>
          </a:xfrm>
        </p:spPr>
        <p:txBody>
          <a:bodyPr rtlCol="0">
            <a:noAutofit/>
          </a:bodyPr>
          <a:lstStyle/>
          <a:p>
            <a:pPr algn="ctr" eaLnBrk="1" fontAlgn="auto" hangingPunct="1">
              <a:spcAft>
                <a:spcPts val="0"/>
              </a:spcAft>
              <a:buFont typeface="Wingdings 2" pitchFamily="18" charset="2"/>
              <a:buNone/>
              <a:defRPr/>
            </a:pPr>
            <a:r>
              <a:rPr lang="en-US" sz="4000" dirty="0">
                <a:solidFill>
                  <a:srgbClr val="000090"/>
                </a:solidFill>
                <a:ea typeface="+mn-ea"/>
                <a:cs typeface="Arial"/>
              </a:rPr>
              <a:t>Welcome Board &amp; Friends!</a:t>
            </a:r>
          </a:p>
        </p:txBody>
      </p:sp>
      <p:pic>
        <p:nvPicPr>
          <p:cNvPr id="23556" name="Picture 4" descr="SCCMS Logo for Consideration 2.jpg"/>
          <p:cNvPicPr>
            <a:picLocks noChangeAspect="1"/>
          </p:cNvPicPr>
          <p:nvPr/>
        </p:nvPicPr>
        <p:blipFill>
          <a:blip r:embed="rId3"/>
          <a:srcRect/>
          <a:stretch>
            <a:fillRect/>
          </a:stretch>
        </p:blipFill>
        <p:spPr bwMode="auto">
          <a:xfrm>
            <a:off x="1905000" y="381000"/>
            <a:ext cx="5486400" cy="152400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572000" y="5943600"/>
            <a:ext cx="1638300" cy="518466"/>
          </a:xfrm>
          <a:prstGeom prst="rect">
            <a:avLst/>
          </a:prstGeom>
        </p:spPr>
      </p:pic>
      <p:pic>
        <p:nvPicPr>
          <p:cNvPr id="6" name="Picture 5"/>
          <p:cNvPicPr>
            <a:picLocks noChangeAspect="1"/>
          </p:cNvPicPr>
          <p:nvPr/>
        </p:nvPicPr>
        <p:blipFill>
          <a:blip r:embed="rId5"/>
          <a:stretch>
            <a:fillRect/>
          </a:stretch>
        </p:blipFill>
        <p:spPr>
          <a:xfrm>
            <a:off x="3124200" y="5943600"/>
            <a:ext cx="1369686" cy="571355"/>
          </a:xfrm>
          <a:prstGeom prst="rect">
            <a:avLst/>
          </a:prstGeom>
        </p:spPr>
      </p:pic>
      <p:pic>
        <p:nvPicPr>
          <p:cNvPr id="7" name="Picture 6"/>
          <p:cNvPicPr>
            <a:picLocks noChangeAspect="1"/>
          </p:cNvPicPr>
          <p:nvPr/>
        </p:nvPicPr>
        <p:blipFill>
          <a:blip r:embed="rId6"/>
          <a:stretch>
            <a:fillRect/>
          </a:stretch>
        </p:blipFill>
        <p:spPr>
          <a:xfrm>
            <a:off x="533400" y="5867400"/>
            <a:ext cx="872367" cy="742950"/>
          </a:xfrm>
          <a:prstGeom prst="rect">
            <a:avLst/>
          </a:prstGeom>
        </p:spPr>
      </p:pic>
      <p:pic>
        <p:nvPicPr>
          <p:cNvPr id="9" name="Picture 8" descr="Duke-Energy-Logo-4c.pdf"/>
          <p:cNvPicPr>
            <a:picLocks noChangeAspect="1"/>
          </p:cNvPicPr>
          <p:nvPr/>
        </p:nvPicPr>
        <p:blipFill>
          <a:blip r:embed="rId7"/>
          <a:srcRect l="11216" t="26918" r="13078" b="23733"/>
          <a:stretch>
            <a:fillRect/>
          </a:stretch>
        </p:blipFill>
        <p:spPr>
          <a:xfrm>
            <a:off x="1371600" y="5943600"/>
            <a:ext cx="1683327" cy="685800"/>
          </a:xfrm>
          <a:prstGeom prst="rect">
            <a:avLst/>
          </a:prstGeom>
        </p:spPr>
      </p:pic>
      <p:sp>
        <p:nvSpPr>
          <p:cNvPr id="3" name="TextBox 2"/>
          <p:cNvSpPr txBox="1"/>
          <p:nvPr/>
        </p:nvSpPr>
        <p:spPr>
          <a:xfrm>
            <a:off x="3276600" y="5257800"/>
            <a:ext cx="2532664" cy="369332"/>
          </a:xfrm>
          <a:prstGeom prst="rect">
            <a:avLst/>
          </a:prstGeom>
          <a:noFill/>
        </p:spPr>
        <p:txBody>
          <a:bodyPr wrap="none" rtlCol="0">
            <a:spAutoFit/>
          </a:bodyPr>
          <a:lstStyle/>
          <a:p>
            <a:r>
              <a:rPr lang="en-US" dirty="0"/>
              <a:t>Our Founding Partners</a:t>
            </a:r>
          </a:p>
        </p:txBody>
      </p:sp>
      <p:pic>
        <p:nvPicPr>
          <p:cNvPr id="12" name="Picture 11" descr="SDE15.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5867400"/>
            <a:ext cx="2438400" cy="589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134451"/>
            <a:ext cx="8839200" cy="1723549"/>
          </a:xfrm>
          <a:prstGeom prst="rect">
            <a:avLst/>
          </a:prstGeom>
        </p:spPr>
        <p:txBody>
          <a:bodyPr wrap="square">
            <a:spAutoFit/>
          </a:bodyPr>
          <a:lstStyle/>
          <a:p>
            <a:pPr algn="ctr">
              <a:spcAft>
                <a:spcPts val="400"/>
              </a:spcAft>
            </a:pPr>
            <a:r>
              <a:rPr lang="en-US" sz="2400" b="1" dirty="0">
                <a:solidFill>
                  <a:srgbClr val="000090"/>
                </a:solidFill>
              </a:rPr>
              <a:t>Eileen T. Kraemer, Ph.D.</a:t>
            </a:r>
          </a:p>
          <a:p>
            <a:pPr algn="ctr">
              <a:spcAft>
                <a:spcPts val="400"/>
              </a:spcAft>
            </a:pPr>
            <a:r>
              <a:rPr lang="en-US" sz="2400" b="1" dirty="0">
                <a:solidFill>
                  <a:srgbClr val="000090"/>
                </a:solidFill>
              </a:rPr>
              <a:t>C. </a:t>
            </a:r>
            <a:r>
              <a:rPr lang="en-US" sz="2400" b="1" dirty="0" err="1">
                <a:solidFill>
                  <a:srgbClr val="000090"/>
                </a:solidFill>
              </a:rPr>
              <a:t>Tycho</a:t>
            </a:r>
            <a:r>
              <a:rPr lang="en-US" sz="2400" b="1" dirty="0">
                <a:solidFill>
                  <a:srgbClr val="000090"/>
                </a:solidFill>
              </a:rPr>
              <a:t> </a:t>
            </a:r>
            <a:r>
              <a:rPr lang="en-US" sz="2400" b="1" dirty="0" err="1">
                <a:solidFill>
                  <a:srgbClr val="000090"/>
                </a:solidFill>
              </a:rPr>
              <a:t>Howle</a:t>
            </a:r>
            <a:r>
              <a:rPr lang="en-US" sz="2400" b="1" dirty="0">
                <a:solidFill>
                  <a:srgbClr val="000090"/>
                </a:solidFill>
              </a:rPr>
              <a:t> Director</a:t>
            </a:r>
          </a:p>
          <a:p>
            <a:pPr algn="ctr">
              <a:spcAft>
                <a:spcPts val="400"/>
              </a:spcAft>
            </a:pPr>
            <a:r>
              <a:rPr lang="en-US" sz="2400" b="1" dirty="0">
                <a:solidFill>
                  <a:srgbClr val="000090"/>
                </a:solidFill>
              </a:rPr>
              <a:t>School of Computing</a:t>
            </a:r>
          </a:p>
          <a:p>
            <a:pPr algn="ctr">
              <a:spcAft>
                <a:spcPts val="400"/>
              </a:spcAft>
            </a:pPr>
            <a:r>
              <a:rPr lang="en-US" sz="2400" b="1" dirty="0">
                <a:solidFill>
                  <a:srgbClr val="000090"/>
                </a:solidFill>
              </a:rPr>
              <a:t>Clemson University</a:t>
            </a:r>
          </a:p>
        </p:txBody>
      </p:sp>
      <p:sp>
        <p:nvSpPr>
          <p:cNvPr id="2" name="TextBox 1"/>
          <p:cNvSpPr txBox="1"/>
          <p:nvPr/>
        </p:nvSpPr>
        <p:spPr>
          <a:xfrm>
            <a:off x="4267200" y="304800"/>
            <a:ext cx="4648200" cy="4154983"/>
          </a:xfrm>
          <a:prstGeom prst="rect">
            <a:avLst/>
          </a:prstGeom>
          <a:noFill/>
        </p:spPr>
        <p:txBody>
          <a:bodyPr wrap="square" rtlCol="0">
            <a:spAutoFit/>
          </a:bodyPr>
          <a:lstStyle/>
          <a:p>
            <a:r>
              <a:rPr lang="en-US" sz="2200" dirty="0">
                <a:solidFill>
                  <a:srgbClr val="000000"/>
                </a:solidFill>
                <a:latin typeface="Helvetica"/>
                <a:ea typeface="Helvetica"/>
                <a:cs typeface="Helvetica"/>
              </a:rPr>
              <a:t>Clemson faculty researchers are using a near $1 million grant from the National Science Foundation to help computer science teachers across SC develop teaching methods that better serve the state’s diverse population. The research aims to broaden participation in computer science by improving teaching methods for different student audiences.</a:t>
            </a:r>
          </a:p>
          <a:p>
            <a:endParaRPr lang="en-US" sz="2200" dirty="0">
              <a:solidFill>
                <a:srgbClr val="000000"/>
              </a:solidFill>
              <a:hlinkClick r:id="rId3"/>
            </a:endParaRPr>
          </a:p>
        </p:txBody>
      </p:sp>
      <p:pic>
        <p:nvPicPr>
          <p:cNvPr id="6" name="Picture 8" descr="academicSymbolWdm_copur.jpg"/>
          <p:cNvPicPr>
            <a:picLocks noChangeAspect="1"/>
          </p:cNvPicPr>
          <p:nvPr/>
        </p:nvPicPr>
        <p:blipFill>
          <a:blip r:embed="rId4"/>
          <a:srcRect/>
          <a:stretch>
            <a:fillRect/>
          </a:stretch>
        </p:blipFill>
        <p:spPr bwMode="auto">
          <a:xfrm>
            <a:off x="6172200" y="4419600"/>
            <a:ext cx="2465866" cy="525464"/>
          </a:xfrm>
          <a:prstGeom prst="rect">
            <a:avLst/>
          </a:prstGeom>
          <a:noFill/>
          <a:ln w="9525">
            <a:noFill/>
            <a:miter lim="800000"/>
            <a:headEnd/>
            <a:tailEnd/>
          </a:ln>
        </p:spPr>
      </p:pic>
      <p:pic>
        <p:nvPicPr>
          <p:cNvPr id="4" name="Picture 3" descr="Eileen.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14400"/>
            <a:ext cx="3341287" cy="3368675"/>
          </a:xfrm>
          <a:prstGeom prst="rect">
            <a:avLst/>
          </a:prstGeom>
        </p:spPr>
      </p:pic>
    </p:spTree>
    <p:extLst>
      <p:ext uri="{BB962C8B-B14F-4D97-AF65-F5344CB8AC3E}">
        <p14:creationId xmlns:p14="http://schemas.microsoft.com/office/powerpoint/2010/main" val="129189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410200"/>
            <a:ext cx="8839200" cy="882293"/>
          </a:xfrm>
          <a:prstGeom prst="rect">
            <a:avLst/>
          </a:prstGeom>
        </p:spPr>
        <p:txBody>
          <a:bodyPr wrap="square">
            <a:spAutoFit/>
          </a:bodyPr>
          <a:lstStyle/>
          <a:p>
            <a:pPr algn="ctr">
              <a:spcAft>
                <a:spcPts val="400"/>
              </a:spcAft>
            </a:pPr>
            <a:r>
              <a:rPr lang="en-US" sz="2400" b="1" dirty="0">
                <a:solidFill>
                  <a:srgbClr val="000090"/>
                </a:solidFill>
              </a:rPr>
              <a:t>Susanne Teague</a:t>
            </a:r>
          </a:p>
          <a:p>
            <a:pPr algn="ctr">
              <a:spcAft>
                <a:spcPts val="400"/>
              </a:spcAft>
            </a:pPr>
            <a:r>
              <a:rPr lang="en-US" sz="2400" b="1" dirty="0">
                <a:solidFill>
                  <a:srgbClr val="000090"/>
                </a:solidFill>
              </a:rPr>
              <a:t>Executive Director</a:t>
            </a:r>
          </a:p>
        </p:txBody>
      </p:sp>
      <p:sp>
        <p:nvSpPr>
          <p:cNvPr id="2" name="TextBox 1"/>
          <p:cNvSpPr txBox="1"/>
          <p:nvPr/>
        </p:nvSpPr>
        <p:spPr>
          <a:xfrm>
            <a:off x="3810000" y="304800"/>
            <a:ext cx="4953000" cy="3477875"/>
          </a:xfrm>
          <a:prstGeom prst="rect">
            <a:avLst/>
          </a:prstGeom>
          <a:noFill/>
        </p:spPr>
        <p:txBody>
          <a:bodyPr wrap="square" rtlCol="0">
            <a:spAutoFit/>
          </a:bodyPr>
          <a:lstStyle/>
          <a:p>
            <a:r>
              <a:rPr lang="en-US" sz="2200" dirty="0">
                <a:solidFill>
                  <a:srgbClr val="000000"/>
                </a:solidFill>
                <a:latin typeface="Helvetica"/>
                <a:ea typeface="Helvetica"/>
                <a:cs typeface="Helvetica"/>
              </a:rPr>
              <a:t>The mission of the STEM Development Foundation (SDF) is to bring together community leaders to foster Science, Technology, Engineering and Math (STEM) education, work to increase the number of participants in STEM programs in K-12, Technical Colleges and Universities, and to be a hub for STEM activities. </a:t>
            </a:r>
            <a:endParaRPr lang="en-US" sz="2200" dirty="0">
              <a:solidFill>
                <a:srgbClr val="000000"/>
              </a:solidFill>
              <a:hlinkClick r:id="rId3"/>
            </a:endParaRPr>
          </a:p>
        </p:txBody>
      </p:sp>
      <p:pic>
        <p:nvPicPr>
          <p:cNvPr id="3" name="Picture 2" descr="S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9600"/>
            <a:ext cx="2944864" cy="4058627"/>
          </a:xfrm>
          <a:prstGeom prst="rect">
            <a:avLst/>
          </a:prstGeom>
        </p:spPr>
      </p:pic>
      <p:pic>
        <p:nvPicPr>
          <p:cNvPr id="7" name="Picture 6" descr="sd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581400"/>
            <a:ext cx="2763520" cy="1295400"/>
          </a:xfrm>
          <a:prstGeom prst="rect">
            <a:avLst/>
          </a:prstGeom>
        </p:spPr>
      </p:pic>
    </p:spTree>
    <p:extLst>
      <p:ext uri="{BB962C8B-B14F-4D97-AF65-F5344CB8AC3E}">
        <p14:creationId xmlns:p14="http://schemas.microsoft.com/office/powerpoint/2010/main" val="110135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00kin108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26"/>
            <a:ext cx="9104970" cy="5877594"/>
          </a:xfrm>
          <a:prstGeom prst="rect">
            <a:avLst/>
          </a:prstGeom>
          <a:ln>
            <a:solidFill>
              <a:srgbClr val="4F81BD"/>
            </a:solidFill>
          </a:ln>
        </p:spPr>
      </p:pic>
      <p:grpSp>
        <p:nvGrpSpPr>
          <p:cNvPr id="2" name="Group 1"/>
          <p:cNvGrpSpPr/>
          <p:nvPr/>
        </p:nvGrpSpPr>
        <p:grpSpPr>
          <a:xfrm>
            <a:off x="5473303" y="4242107"/>
            <a:ext cx="2090919" cy="2496964"/>
            <a:chOff x="5294883" y="4090035"/>
            <a:chExt cx="2411438" cy="2975601"/>
          </a:xfrm>
        </p:grpSpPr>
        <p:sp>
          <p:nvSpPr>
            <p:cNvPr id="16" name="Rectangle 15"/>
            <p:cNvSpPr/>
            <p:nvPr/>
          </p:nvSpPr>
          <p:spPr>
            <a:xfrm>
              <a:off x="5294883" y="4090035"/>
              <a:ext cx="2411438" cy="29756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5357783" y="5188672"/>
              <a:ext cx="2267810" cy="859876"/>
            </a:xfrm>
            <a:prstGeom prst="rect">
              <a:avLst/>
            </a:prstGeom>
          </p:spPr>
        </p:pic>
        <p:pic>
          <p:nvPicPr>
            <p:cNvPr id="18" name="Picture 17" descr="STEMx Seal of Approval.pdf"/>
            <p:cNvPicPr>
              <a:picLocks noChangeAspect="1"/>
            </p:cNvPicPr>
            <p:nvPr/>
          </p:nvPicPr>
          <p:blipFill rotWithShape="1">
            <a:blip r:embed="rId5">
              <a:extLst>
                <a:ext uri="{28A0092B-C50C-407E-A947-70E740481C1C}">
                  <a14:useLocalDpi xmlns:a14="http://schemas.microsoft.com/office/drawing/2010/main" val="0"/>
                </a:ext>
              </a:extLst>
            </a:blip>
            <a:srcRect l="10444" t="31619" r="11227" b="14775"/>
            <a:stretch/>
          </p:blipFill>
          <p:spPr>
            <a:xfrm>
              <a:off x="5357783" y="4185615"/>
              <a:ext cx="2267810" cy="922212"/>
            </a:xfrm>
            <a:prstGeom prst="rect">
              <a:avLst/>
            </a:prstGeom>
          </p:spPr>
        </p:pic>
        <p:sp>
          <p:nvSpPr>
            <p:cNvPr id="19" name="TextBox 18"/>
            <p:cNvSpPr txBox="1"/>
            <p:nvPr/>
          </p:nvSpPr>
          <p:spPr>
            <a:xfrm>
              <a:off x="5357783" y="6091576"/>
              <a:ext cx="1790529" cy="369332"/>
            </a:xfrm>
            <a:prstGeom prst="rect">
              <a:avLst/>
            </a:prstGeom>
            <a:noFill/>
          </p:spPr>
          <p:txBody>
            <a:bodyPr wrap="none" rtlCol="0">
              <a:spAutoFit/>
            </a:bodyPr>
            <a:lstStyle/>
            <a:p>
              <a:r>
                <a:rPr lang="en-US" dirty="0">
                  <a:latin typeface="Chalkduster"/>
                  <a:cs typeface="Chalkduster"/>
                </a:rPr>
                <a:t>October 17th</a:t>
              </a:r>
            </a:p>
          </p:txBody>
        </p:sp>
        <p:pic>
          <p:nvPicPr>
            <p:cNvPr id="20" name="Picture 19" descr="1*ugdqjW17IBvDMt8XJt-GlQ.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7783" y="6451774"/>
              <a:ext cx="2184657" cy="546164"/>
            </a:xfrm>
            <a:prstGeom prst="rect">
              <a:avLst/>
            </a:prstGeom>
          </p:spPr>
        </p:pic>
      </p:grpSp>
      <p:sp>
        <p:nvSpPr>
          <p:cNvPr id="9" name="TextBox 8"/>
          <p:cNvSpPr txBox="1"/>
          <p:nvPr/>
        </p:nvSpPr>
        <p:spPr>
          <a:xfrm>
            <a:off x="2516630" y="190913"/>
            <a:ext cx="5477055" cy="769441"/>
          </a:xfrm>
          <a:prstGeom prst="rect">
            <a:avLst/>
          </a:prstGeom>
          <a:noFill/>
        </p:spPr>
        <p:txBody>
          <a:bodyPr wrap="none" rtlCol="0">
            <a:spAutoFit/>
          </a:bodyPr>
          <a:lstStyle/>
          <a:p>
            <a:r>
              <a:rPr lang="en-US" sz="4400" dirty="0">
                <a:solidFill>
                  <a:srgbClr val="272F70"/>
                </a:solidFill>
              </a:rPr>
              <a:t>Continuing in 2018/19!</a:t>
            </a:r>
          </a:p>
        </p:txBody>
      </p:sp>
      <p:sp>
        <p:nvSpPr>
          <p:cNvPr id="3" name="TextBox 2"/>
          <p:cNvSpPr txBox="1"/>
          <p:nvPr/>
        </p:nvSpPr>
        <p:spPr>
          <a:xfrm>
            <a:off x="186379" y="6096033"/>
            <a:ext cx="4660501" cy="461665"/>
          </a:xfrm>
          <a:prstGeom prst="rect">
            <a:avLst/>
          </a:prstGeom>
          <a:noFill/>
        </p:spPr>
        <p:txBody>
          <a:bodyPr wrap="none" rtlCol="0">
            <a:spAutoFit/>
          </a:bodyPr>
          <a:lstStyle/>
          <a:p>
            <a:r>
              <a:rPr lang="en-US" sz="2400" b="1" dirty="0">
                <a:solidFill>
                  <a:schemeClr val="tx2"/>
                </a:solidFill>
              </a:rPr>
              <a:t>&amp; STEM Premier for Educators too!</a:t>
            </a:r>
          </a:p>
        </p:txBody>
      </p:sp>
    </p:spTree>
    <p:extLst>
      <p:ext uri="{BB962C8B-B14F-4D97-AF65-F5344CB8AC3E}">
        <p14:creationId xmlns:p14="http://schemas.microsoft.com/office/powerpoint/2010/main" val="15269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79" y="1432185"/>
            <a:ext cx="8541782" cy="1143000"/>
          </a:xfrm>
        </p:spPr>
        <p:txBody>
          <a:bodyPr>
            <a:normAutofit/>
          </a:bodyPr>
          <a:lstStyle/>
          <a:p>
            <a:r>
              <a:rPr lang="en-US" b="1" dirty="0">
                <a:solidFill>
                  <a:srgbClr val="403152"/>
                </a:solidFill>
              </a:rPr>
              <a:t>Defining STEM &amp; SC STEM </a:t>
            </a:r>
            <a:r>
              <a:rPr lang="en-US" b="1" strike="sngStrike" dirty="0">
                <a:solidFill>
                  <a:srgbClr val="403152"/>
                </a:solidFill>
              </a:rPr>
              <a:t>Report Card</a:t>
            </a:r>
            <a:r>
              <a:rPr lang="en-US" b="1" dirty="0">
                <a:solidFill>
                  <a:srgbClr val="403152"/>
                </a:solidFill>
              </a:rPr>
              <a:t> Profile</a:t>
            </a:r>
          </a:p>
        </p:txBody>
      </p:sp>
      <p:sp>
        <p:nvSpPr>
          <p:cNvPr id="3" name="TextBox 2"/>
          <p:cNvSpPr txBox="1"/>
          <p:nvPr/>
        </p:nvSpPr>
        <p:spPr>
          <a:xfrm>
            <a:off x="457200" y="2546235"/>
            <a:ext cx="8389794" cy="2800767"/>
          </a:xfrm>
          <a:prstGeom prst="rect">
            <a:avLst/>
          </a:prstGeom>
          <a:noFill/>
        </p:spPr>
        <p:txBody>
          <a:bodyPr wrap="square" rtlCol="0">
            <a:spAutoFit/>
          </a:bodyPr>
          <a:lstStyle/>
          <a:p>
            <a:pPr>
              <a:spcAft>
                <a:spcPts val="600"/>
              </a:spcAft>
            </a:pPr>
            <a:r>
              <a:rPr lang="en-US" sz="2800" dirty="0"/>
              <a:t>“Everybody who thinks they know what it means, knows what it means within their field, and everybody else is defining it to fit their own needs.”</a:t>
            </a:r>
          </a:p>
          <a:p>
            <a:pPr>
              <a:spcAft>
                <a:spcPts val="600"/>
              </a:spcAft>
            </a:pPr>
            <a:endParaRPr lang="en-US" sz="1100" dirty="0"/>
          </a:p>
          <a:p>
            <a:pPr>
              <a:spcAft>
                <a:spcPts val="600"/>
              </a:spcAft>
            </a:pPr>
            <a:r>
              <a:rPr lang="en-US" sz="2000" i="1" dirty="0"/>
              <a:t>Jonathan </a:t>
            </a:r>
            <a:r>
              <a:rPr lang="en-US" sz="2000" i="1" dirty="0" err="1"/>
              <a:t>Gerlach</a:t>
            </a:r>
            <a:r>
              <a:rPr lang="en-US" sz="2000" i="1" dirty="0"/>
              <a:t>,  Albert Einstein Distinguished Educator </a:t>
            </a:r>
            <a:endParaRPr lang="en-US" sz="2000" dirty="0"/>
          </a:p>
          <a:p>
            <a:pPr>
              <a:spcAft>
                <a:spcPts val="600"/>
              </a:spcAft>
            </a:pPr>
            <a:r>
              <a:rPr lang="en-US" sz="2000" dirty="0"/>
              <a:t>http://</a:t>
            </a:r>
            <a:r>
              <a:rPr lang="en-US" sz="2000" dirty="0" err="1"/>
              <a:t>www.nsta.org</a:t>
            </a:r>
            <a:r>
              <a:rPr lang="en-US" sz="2000" dirty="0"/>
              <a:t>/publications/news/</a:t>
            </a:r>
            <a:r>
              <a:rPr lang="en-US" sz="2000" dirty="0" err="1"/>
              <a:t>story.aspx?id</a:t>
            </a:r>
            <a:r>
              <a:rPr lang="en-US" sz="2000" dirty="0"/>
              <a:t>=59305</a:t>
            </a:r>
          </a:p>
          <a:p>
            <a:pPr>
              <a:spcAft>
                <a:spcPts val="600"/>
              </a:spcAft>
            </a:pPr>
            <a:endParaRPr lang="en-US" sz="2000" dirty="0"/>
          </a:p>
        </p:txBody>
      </p:sp>
      <p:pic>
        <p:nvPicPr>
          <p:cNvPr id="4" name="Picture 3" descr="commerc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94" y="5231485"/>
            <a:ext cx="4597400" cy="1422400"/>
          </a:xfrm>
          <a:prstGeom prst="rect">
            <a:avLst/>
          </a:prstGeom>
        </p:spPr>
      </p:pic>
      <p:sp>
        <p:nvSpPr>
          <p:cNvPr id="5" name="TextBox 4"/>
          <p:cNvSpPr txBox="1"/>
          <p:nvPr/>
        </p:nvSpPr>
        <p:spPr>
          <a:xfrm>
            <a:off x="1240015" y="220431"/>
            <a:ext cx="6019158" cy="923330"/>
          </a:xfrm>
          <a:prstGeom prst="rect">
            <a:avLst/>
          </a:prstGeom>
          <a:noFill/>
        </p:spPr>
        <p:txBody>
          <a:bodyPr wrap="none" rtlCol="0">
            <a:spAutoFit/>
          </a:bodyPr>
          <a:lstStyle/>
          <a:p>
            <a:r>
              <a:rPr lang="en-US" sz="5400" dirty="0">
                <a:solidFill>
                  <a:srgbClr val="272F70"/>
                </a:solidFill>
              </a:rPr>
              <a:t>New-</a:t>
            </a:r>
            <a:r>
              <a:rPr lang="en-US" sz="5400" dirty="0" err="1">
                <a:solidFill>
                  <a:srgbClr val="272F70"/>
                </a:solidFill>
              </a:rPr>
              <a:t>ish</a:t>
            </a:r>
            <a:r>
              <a:rPr lang="en-US" sz="5400" dirty="0">
                <a:solidFill>
                  <a:srgbClr val="272F70"/>
                </a:solidFill>
              </a:rPr>
              <a:t> in 2018/19!</a:t>
            </a:r>
          </a:p>
        </p:txBody>
      </p:sp>
    </p:spTree>
    <p:extLst>
      <p:ext uri="{BB962C8B-B14F-4D97-AF65-F5344CB8AC3E}">
        <p14:creationId xmlns:p14="http://schemas.microsoft.com/office/powerpoint/2010/main" val="203885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inelogo.jpg"/>
          <p:cNvPicPr>
            <a:picLocks noChangeAspect="1"/>
          </p:cNvPicPr>
          <p:nvPr/>
        </p:nvPicPr>
        <p:blipFill rotWithShape="1">
          <a:blip r:embed="rId3">
            <a:extLst>
              <a:ext uri="{28A0092B-C50C-407E-A947-70E740481C1C}">
                <a14:useLocalDpi xmlns:a14="http://schemas.microsoft.com/office/drawing/2010/main" val="0"/>
              </a:ext>
            </a:extLst>
          </a:blip>
          <a:srcRect l="6076" t="12188" r="8507" b="17123"/>
          <a:stretch/>
        </p:blipFill>
        <p:spPr>
          <a:xfrm>
            <a:off x="571500" y="609600"/>
            <a:ext cx="7810500" cy="3222625"/>
          </a:xfrm>
          <a:prstGeom prst="rect">
            <a:avLst/>
          </a:prstGeom>
        </p:spPr>
      </p:pic>
      <p:sp>
        <p:nvSpPr>
          <p:cNvPr id="3" name="TextBox 2"/>
          <p:cNvSpPr txBox="1"/>
          <p:nvPr/>
        </p:nvSpPr>
        <p:spPr>
          <a:xfrm>
            <a:off x="2843386" y="3657600"/>
            <a:ext cx="4662314" cy="923330"/>
          </a:xfrm>
          <a:prstGeom prst="rect">
            <a:avLst/>
          </a:prstGeom>
          <a:noFill/>
        </p:spPr>
        <p:txBody>
          <a:bodyPr wrap="none" rtlCol="0">
            <a:spAutoFit/>
          </a:bodyPr>
          <a:lstStyle/>
          <a:p>
            <a:pPr algn="ctr"/>
            <a:r>
              <a:rPr lang="en-US" sz="5400" dirty="0">
                <a:solidFill>
                  <a:schemeClr val="bg1">
                    <a:lumMod val="65000"/>
                  </a:schemeClr>
                </a:solidFill>
                <a:latin typeface="Avenir Light"/>
                <a:cs typeface="Avenir Light"/>
              </a:rPr>
              <a:t>and BEYOND!</a:t>
            </a:r>
          </a:p>
        </p:txBody>
      </p:sp>
      <p:sp>
        <p:nvSpPr>
          <p:cNvPr id="5" name="TextBox 4"/>
          <p:cNvSpPr txBox="1"/>
          <p:nvPr/>
        </p:nvSpPr>
        <p:spPr>
          <a:xfrm>
            <a:off x="1219200" y="5638800"/>
            <a:ext cx="7076840" cy="923330"/>
          </a:xfrm>
          <a:prstGeom prst="rect">
            <a:avLst/>
          </a:prstGeom>
          <a:noFill/>
        </p:spPr>
        <p:txBody>
          <a:bodyPr wrap="none" rtlCol="0">
            <a:spAutoFit/>
          </a:bodyPr>
          <a:lstStyle/>
          <a:p>
            <a:r>
              <a:rPr lang="en-US" sz="5400" dirty="0">
                <a:solidFill>
                  <a:srgbClr val="272F70"/>
                </a:solidFill>
              </a:rPr>
              <a:t>Expanding in 2018/19!</a:t>
            </a:r>
          </a:p>
        </p:txBody>
      </p:sp>
    </p:spTree>
    <p:extLst>
      <p:ext uri="{BB962C8B-B14F-4D97-AF65-F5344CB8AC3E}">
        <p14:creationId xmlns:p14="http://schemas.microsoft.com/office/powerpoint/2010/main" val="315730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490683" y="1266765"/>
            <a:ext cx="2681517" cy="1780286"/>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7" name="Group 6"/>
          <p:cNvGrpSpPr/>
          <p:nvPr/>
        </p:nvGrpSpPr>
        <p:grpSpPr>
          <a:xfrm>
            <a:off x="3566494" y="1357384"/>
            <a:ext cx="2456795" cy="1536751"/>
            <a:chOff x="140388" y="3044714"/>
            <a:chExt cx="2456795" cy="1536751"/>
          </a:xfrm>
          <a:noFill/>
        </p:grpSpPr>
        <p:pic>
          <p:nvPicPr>
            <p:cNvPr id="9" name="Picture 8" descr="STEMLinx Logo.jpg"/>
            <p:cNvPicPr>
              <a:picLocks noChangeAspect="1"/>
            </p:cNvPicPr>
            <p:nvPr/>
          </p:nvPicPr>
          <p:blipFill rotWithShape="1">
            <a:blip r:embed="rId3">
              <a:extLst>
                <a:ext uri="{28A0092B-C50C-407E-A947-70E740481C1C}">
                  <a14:useLocalDpi xmlns:a14="http://schemas.microsoft.com/office/drawing/2010/main" val="0"/>
                </a:ext>
              </a:extLst>
            </a:blip>
            <a:srcRect l="3750" t="9624" r="19314" b="24242"/>
            <a:stretch/>
          </p:blipFill>
          <p:spPr>
            <a:xfrm>
              <a:off x="140388" y="3044714"/>
              <a:ext cx="2456795" cy="665201"/>
            </a:xfrm>
            <a:prstGeom prst="rect">
              <a:avLst/>
            </a:prstGeom>
            <a:grpFill/>
            <a:ln>
              <a:noFill/>
            </a:ln>
          </p:spPr>
        </p:pic>
        <p:sp>
          <p:nvSpPr>
            <p:cNvPr id="10" name="TextBox 9"/>
            <p:cNvSpPr txBox="1"/>
            <p:nvPr/>
          </p:nvSpPr>
          <p:spPr>
            <a:xfrm>
              <a:off x="140388" y="3750468"/>
              <a:ext cx="2456795" cy="830997"/>
            </a:xfrm>
            <a:prstGeom prst="rect">
              <a:avLst/>
            </a:prstGeom>
            <a:grpFill/>
            <a:ln>
              <a:noFill/>
            </a:ln>
          </p:spPr>
          <p:txBody>
            <a:bodyPr wrap="square" rtlCol="0">
              <a:spAutoFit/>
            </a:bodyPr>
            <a:lstStyle/>
            <a:p>
              <a:pPr algn="ctr"/>
              <a:r>
                <a:rPr lang="en-US" sz="2400" dirty="0">
                  <a:solidFill>
                    <a:srgbClr val="CB4604"/>
                  </a:solidFill>
                </a:rPr>
                <a:t>Education Day </a:t>
              </a:r>
              <a:r>
                <a:rPr lang="en-US" sz="2400" dirty="0">
                  <a:solidFill>
                    <a:schemeClr val="tx1">
                      <a:lumMod val="65000"/>
                      <a:lumOff val="35000"/>
                    </a:schemeClr>
                  </a:solidFill>
                </a:rPr>
                <a:t>@ the Capitol</a:t>
              </a:r>
            </a:p>
          </p:txBody>
        </p:sp>
      </p:grpSp>
      <p:sp>
        <p:nvSpPr>
          <p:cNvPr id="2" name="TextBox 1"/>
          <p:cNvSpPr txBox="1"/>
          <p:nvPr/>
        </p:nvSpPr>
        <p:spPr>
          <a:xfrm>
            <a:off x="762000" y="228600"/>
            <a:ext cx="6609539" cy="923330"/>
          </a:xfrm>
          <a:prstGeom prst="rect">
            <a:avLst/>
          </a:prstGeom>
          <a:noFill/>
        </p:spPr>
        <p:txBody>
          <a:bodyPr wrap="none" rtlCol="0">
            <a:spAutoFit/>
          </a:bodyPr>
          <a:lstStyle/>
          <a:p>
            <a:r>
              <a:rPr lang="en-US" sz="5400" b="1" dirty="0">
                <a:solidFill>
                  <a:srgbClr val="272F70"/>
                </a:solidFill>
              </a:rPr>
              <a:t>Continuing in 2019!</a:t>
            </a:r>
          </a:p>
        </p:txBody>
      </p:sp>
      <p:pic>
        <p:nvPicPr>
          <p:cNvPr id="11" name="Picture 10" descr="30442526_1730098810362704_920550412017234219_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722" y="3237316"/>
            <a:ext cx="6598028" cy="3299015"/>
          </a:xfrm>
          <a:prstGeom prst="rect">
            <a:avLst/>
          </a:prstGeom>
        </p:spPr>
      </p:pic>
    </p:spTree>
    <p:extLst>
      <p:ext uri="{BB962C8B-B14F-4D97-AF65-F5344CB8AC3E}">
        <p14:creationId xmlns:p14="http://schemas.microsoft.com/office/powerpoint/2010/main" val="217902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457200"/>
            <a:ext cx="6224744" cy="923330"/>
          </a:xfrm>
          <a:prstGeom prst="rect">
            <a:avLst/>
          </a:prstGeom>
          <a:noFill/>
        </p:spPr>
        <p:txBody>
          <a:bodyPr wrap="none" rtlCol="0">
            <a:spAutoFit/>
          </a:bodyPr>
          <a:lstStyle/>
          <a:p>
            <a:r>
              <a:rPr lang="en-US" sz="5400" b="1" dirty="0">
                <a:solidFill>
                  <a:srgbClr val="C026A7"/>
                </a:solidFill>
              </a:rPr>
              <a:t>New Recognition? </a:t>
            </a:r>
          </a:p>
        </p:txBody>
      </p:sp>
      <p:pic>
        <p:nvPicPr>
          <p:cNvPr id="5" name="Picture 4" descr="Riley What Works S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45" y="1793523"/>
            <a:ext cx="8221097" cy="2916453"/>
          </a:xfrm>
          <a:prstGeom prst="rect">
            <a:avLst/>
          </a:prstGeom>
        </p:spPr>
      </p:pic>
      <p:sp>
        <p:nvSpPr>
          <p:cNvPr id="6" name="TextBox 5"/>
          <p:cNvSpPr txBox="1"/>
          <p:nvPr/>
        </p:nvSpPr>
        <p:spPr>
          <a:xfrm rot="20625048">
            <a:off x="1148311" y="3105222"/>
            <a:ext cx="3538524" cy="769441"/>
          </a:xfrm>
          <a:prstGeom prst="rect">
            <a:avLst/>
          </a:prstGeom>
          <a:noFill/>
        </p:spPr>
        <p:txBody>
          <a:bodyPr wrap="none" rtlCol="0">
            <a:spAutoFit/>
          </a:bodyPr>
          <a:lstStyle/>
          <a:p>
            <a:r>
              <a:rPr lang="en-US" sz="4400" b="1" dirty="0">
                <a:solidFill>
                  <a:srgbClr val="B618B0"/>
                </a:solidFill>
              </a:rPr>
              <a:t>Finalist????</a:t>
            </a:r>
          </a:p>
        </p:txBody>
      </p:sp>
    </p:spTree>
    <p:extLst>
      <p:ext uri="{BB962C8B-B14F-4D97-AF65-F5344CB8AC3E}">
        <p14:creationId xmlns:p14="http://schemas.microsoft.com/office/powerpoint/2010/main" val="419688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M ecosys logo.tiff"/>
          <p:cNvPicPr>
            <a:picLocks noChangeAspect="1"/>
          </p:cNvPicPr>
          <p:nvPr/>
        </p:nvPicPr>
        <p:blipFill rotWithShape="1">
          <a:blip r:embed="rId3">
            <a:extLst>
              <a:ext uri="{28A0092B-C50C-407E-A947-70E740481C1C}">
                <a14:useLocalDpi xmlns:a14="http://schemas.microsoft.com/office/drawing/2010/main" val="0"/>
              </a:ext>
            </a:extLst>
          </a:blip>
          <a:srcRect l="1871" t="9860" b="10818"/>
          <a:stretch/>
        </p:blipFill>
        <p:spPr>
          <a:xfrm>
            <a:off x="990600" y="5034627"/>
            <a:ext cx="7589604" cy="1823373"/>
          </a:xfrm>
          <a:prstGeom prst="rect">
            <a:avLst/>
          </a:prstGeom>
        </p:spPr>
      </p:pic>
      <p:sp>
        <p:nvSpPr>
          <p:cNvPr id="3" name="TextBox 2"/>
          <p:cNvSpPr txBox="1"/>
          <p:nvPr/>
        </p:nvSpPr>
        <p:spPr>
          <a:xfrm>
            <a:off x="228600" y="1447800"/>
            <a:ext cx="8686800" cy="3139321"/>
          </a:xfrm>
          <a:prstGeom prst="rect">
            <a:avLst/>
          </a:prstGeom>
          <a:noFill/>
        </p:spPr>
        <p:txBody>
          <a:bodyPr wrap="square" rtlCol="0">
            <a:spAutoFit/>
          </a:bodyPr>
          <a:lstStyle/>
          <a:p>
            <a:r>
              <a:rPr lang="en-US" sz="2200" dirty="0"/>
              <a:t>The STEM Ecosystems Initiative is built on over a decade of research into successful STEM collaborations, and seeks to nurture and scale effective STEM learning opportunities for all young people.</a:t>
            </a:r>
          </a:p>
          <a:p>
            <a:endParaRPr lang="en-US" sz="2200" dirty="0"/>
          </a:p>
          <a:p>
            <a:r>
              <a:rPr lang="en-US" sz="2200" dirty="0">
                <a:solidFill>
                  <a:srgbClr val="000000"/>
                </a:solidFill>
              </a:rPr>
              <a:t>Launched in Denver at the Clinton Global Initiative, the STEM Funders Network STEM Learning Ecosystems Initiative forms a National Community of Practice with expert coaching and support from leaders such as superintendents, scientists, industry and others.</a:t>
            </a:r>
          </a:p>
        </p:txBody>
      </p:sp>
      <p:sp>
        <p:nvSpPr>
          <p:cNvPr id="5" name="TextBox 4"/>
          <p:cNvSpPr txBox="1"/>
          <p:nvPr/>
        </p:nvSpPr>
        <p:spPr>
          <a:xfrm>
            <a:off x="1143000" y="457200"/>
            <a:ext cx="6224744" cy="923330"/>
          </a:xfrm>
          <a:prstGeom prst="rect">
            <a:avLst/>
          </a:prstGeom>
          <a:noFill/>
        </p:spPr>
        <p:txBody>
          <a:bodyPr wrap="none" rtlCol="0">
            <a:spAutoFit/>
          </a:bodyPr>
          <a:lstStyle/>
          <a:p>
            <a:r>
              <a:rPr lang="en-US" sz="5400" b="1" dirty="0">
                <a:solidFill>
                  <a:srgbClr val="C026A7"/>
                </a:solidFill>
              </a:rPr>
              <a:t>New Recognition? </a:t>
            </a:r>
          </a:p>
        </p:txBody>
      </p:sp>
    </p:spTree>
    <p:extLst>
      <p:ext uri="{BB962C8B-B14F-4D97-AF65-F5344CB8AC3E}">
        <p14:creationId xmlns:p14="http://schemas.microsoft.com/office/powerpoint/2010/main" val="2550026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025" t="42770" r="8904" b="3131"/>
          <a:stretch/>
        </p:blipFill>
        <p:spPr>
          <a:xfrm>
            <a:off x="3885130" y="3048000"/>
            <a:ext cx="5258870" cy="3710134"/>
          </a:xfrm>
          <a:prstGeom prst="rect">
            <a:avLst/>
          </a:prstGeom>
          <a:solidFill>
            <a:srgbClr val="FFFFFF"/>
          </a:solidFill>
        </p:spPr>
      </p:pic>
      <p:pic>
        <p:nvPicPr>
          <p:cNvPr id="4" name="Picture 3"/>
          <p:cNvPicPr>
            <a:picLocks noChangeAspect="1"/>
          </p:cNvPicPr>
          <p:nvPr/>
        </p:nvPicPr>
        <p:blipFill rotWithShape="1">
          <a:blip r:embed="rId4"/>
          <a:srcRect l="8025" r="8904" b="57315"/>
          <a:stretch/>
        </p:blipFill>
        <p:spPr>
          <a:xfrm>
            <a:off x="0" y="152400"/>
            <a:ext cx="5258870" cy="2927283"/>
          </a:xfrm>
          <a:prstGeom prst="rect">
            <a:avLst/>
          </a:prstGeom>
          <a:solidFill>
            <a:srgbClr val="FFFFFF"/>
          </a:solidFill>
        </p:spPr>
      </p:pic>
      <p:sp>
        <p:nvSpPr>
          <p:cNvPr id="5" name="TextBox 4"/>
          <p:cNvSpPr txBox="1"/>
          <p:nvPr/>
        </p:nvSpPr>
        <p:spPr>
          <a:xfrm>
            <a:off x="734992" y="3958730"/>
            <a:ext cx="2005677" cy="523220"/>
          </a:xfrm>
          <a:prstGeom prst="rect">
            <a:avLst/>
          </a:prstGeom>
          <a:noFill/>
        </p:spPr>
        <p:txBody>
          <a:bodyPr wrap="none" rtlCol="0">
            <a:spAutoFit/>
          </a:bodyPr>
          <a:lstStyle/>
          <a:p>
            <a:r>
              <a:rPr lang="en-US" sz="2800" b="1" dirty="0">
                <a:solidFill>
                  <a:srgbClr val="B00027"/>
                </a:solidFill>
              </a:rPr>
              <a:t>$1,000,000+</a:t>
            </a:r>
            <a:r>
              <a:rPr lang="en-US" sz="2800" dirty="0">
                <a:solidFill>
                  <a:srgbClr val="B00027"/>
                </a:solidFill>
              </a:rPr>
              <a:t> </a:t>
            </a:r>
          </a:p>
        </p:txBody>
      </p:sp>
      <p:sp>
        <p:nvSpPr>
          <p:cNvPr id="6" name="TextBox 5"/>
          <p:cNvSpPr txBox="1"/>
          <p:nvPr/>
        </p:nvSpPr>
        <p:spPr>
          <a:xfrm>
            <a:off x="125392" y="3501530"/>
            <a:ext cx="4028742" cy="523220"/>
          </a:xfrm>
          <a:prstGeom prst="rect">
            <a:avLst/>
          </a:prstGeom>
          <a:noFill/>
        </p:spPr>
        <p:txBody>
          <a:bodyPr wrap="none" rtlCol="0">
            <a:spAutoFit/>
          </a:bodyPr>
          <a:lstStyle/>
          <a:p>
            <a:r>
              <a:rPr lang="en-US" sz="2800" dirty="0"/>
              <a:t>Program Generated Funds</a:t>
            </a:r>
          </a:p>
        </p:txBody>
      </p:sp>
      <p:sp>
        <p:nvSpPr>
          <p:cNvPr id="7" name="TextBox 6"/>
          <p:cNvSpPr txBox="1"/>
          <p:nvPr/>
        </p:nvSpPr>
        <p:spPr>
          <a:xfrm>
            <a:off x="5867400" y="849857"/>
            <a:ext cx="2677135" cy="523220"/>
          </a:xfrm>
          <a:prstGeom prst="rect">
            <a:avLst/>
          </a:prstGeom>
          <a:noFill/>
        </p:spPr>
        <p:txBody>
          <a:bodyPr wrap="none" rtlCol="0">
            <a:spAutoFit/>
          </a:bodyPr>
          <a:lstStyle/>
          <a:p>
            <a:r>
              <a:rPr lang="en-US" sz="2800" dirty="0"/>
              <a:t>State Investment</a:t>
            </a:r>
          </a:p>
        </p:txBody>
      </p:sp>
      <p:sp>
        <p:nvSpPr>
          <p:cNvPr id="8" name="TextBox 7"/>
          <p:cNvSpPr txBox="1"/>
          <p:nvPr/>
        </p:nvSpPr>
        <p:spPr>
          <a:xfrm>
            <a:off x="6019800" y="1375270"/>
            <a:ext cx="2287806" cy="523220"/>
          </a:xfrm>
          <a:prstGeom prst="rect">
            <a:avLst/>
          </a:prstGeom>
          <a:noFill/>
        </p:spPr>
        <p:txBody>
          <a:bodyPr wrap="none" rtlCol="0">
            <a:spAutoFit/>
          </a:bodyPr>
          <a:lstStyle/>
          <a:p>
            <a:r>
              <a:rPr lang="en-US" sz="2800" b="1" dirty="0">
                <a:solidFill>
                  <a:srgbClr val="B00027"/>
                </a:solidFill>
              </a:rPr>
              <a:t>$1,750,000.00</a:t>
            </a:r>
            <a:r>
              <a:rPr lang="en-US" sz="2800" dirty="0">
                <a:solidFill>
                  <a:srgbClr val="B00027"/>
                </a:solidFill>
              </a:rPr>
              <a:t> </a:t>
            </a:r>
          </a:p>
        </p:txBody>
      </p:sp>
      <p:pic>
        <p:nvPicPr>
          <p:cNvPr id="9" name="Picture 8" descr="S2TEM_color4_18_11.jpg"/>
          <p:cNvPicPr>
            <a:picLocks noChangeAspect="1"/>
          </p:cNvPicPr>
          <p:nvPr/>
        </p:nvPicPr>
        <p:blipFill>
          <a:blip r:embed="rId5"/>
          <a:srcRect/>
          <a:stretch>
            <a:fillRect/>
          </a:stretch>
        </p:blipFill>
        <p:spPr bwMode="auto">
          <a:xfrm>
            <a:off x="6019800" y="2092783"/>
            <a:ext cx="2275066" cy="632181"/>
          </a:xfrm>
          <a:prstGeom prst="rect">
            <a:avLst/>
          </a:prstGeom>
          <a:noFill/>
          <a:ln w="9525">
            <a:noFill/>
            <a:miter lim="800000"/>
            <a:headEnd/>
            <a:tailEnd/>
          </a:ln>
        </p:spPr>
      </p:pic>
      <p:pic>
        <p:nvPicPr>
          <p:cNvPr id="10" name="Picture 9" descr="Stem-icon-logo-G.gif"/>
          <p:cNvPicPr>
            <a:picLocks noChangeAspect="1"/>
          </p:cNvPicPr>
          <p:nvPr/>
        </p:nvPicPr>
        <p:blipFill>
          <a:blip r:embed="rId6"/>
          <a:stretch>
            <a:fillRect/>
          </a:stretch>
        </p:blipFill>
        <p:spPr>
          <a:xfrm>
            <a:off x="393502" y="4619823"/>
            <a:ext cx="1875025" cy="522028"/>
          </a:xfrm>
          <a:prstGeom prst="rect">
            <a:avLst/>
          </a:prstGeom>
          <a:solidFill>
            <a:srgbClr val="FFFFFF"/>
          </a:solidFill>
        </p:spPr>
      </p:pic>
      <p:pic>
        <p:nvPicPr>
          <p:cNvPr id="11" name="Picture 10" descr="STEM LOGOS LC.jpg"/>
          <p:cNvPicPr>
            <a:picLocks noChangeAspect="1"/>
          </p:cNvPicPr>
          <p:nvPr/>
        </p:nvPicPr>
        <p:blipFill>
          <a:blip r:embed="rId7"/>
          <a:srcRect t="16465" b="10883"/>
          <a:stretch>
            <a:fillRect/>
          </a:stretch>
        </p:blipFill>
        <p:spPr>
          <a:xfrm>
            <a:off x="265826" y="5288653"/>
            <a:ext cx="1846266" cy="542691"/>
          </a:xfrm>
          <a:prstGeom prst="rect">
            <a:avLst/>
          </a:prstGeom>
        </p:spPr>
      </p:pic>
      <p:pic>
        <p:nvPicPr>
          <p:cNvPr id="13" name="Picture 1"/>
          <p:cNvPicPr>
            <a:picLocks noChangeAspect="1" noChangeArrowheads="1"/>
          </p:cNvPicPr>
          <p:nvPr/>
        </p:nvPicPr>
        <p:blipFill>
          <a:blip r:embed="rId8"/>
          <a:srcRect/>
          <a:stretch>
            <a:fillRect/>
          </a:stretch>
        </p:blipFill>
        <p:spPr bwMode="auto">
          <a:xfrm>
            <a:off x="393502" y="5952078"/>
            <a:ext cx="1319308" cy="713386"/>
          </a:xfrm>
          <a:prstGeom prst="rect">
            <a:avLst/>
          </a:prstGeom>
          <a:noFill/>
          <a:ln w="9525">
            <a:noFill/>
            <a:miter lim="800000"/>
            <a:headEnd/>
            <a:tailEnd/>
          </a:ln>
        </p:spPr>
      </p:pic>
      <p:pic>
        <p:nvPicPr>
          <p:cNvPr id="14" name="Picture 13" descr="imaginelogo.jpg"/>
          <p:cNvPicPr>
            <a:picLocks noChangeAspect="1"/>
          </p:cNvPicPr>
          <p:nvPr/>
        </p:nvPicPr>
        <p:blipFill rotWithShape="1">
          <a:blip r:embed="rId9" cstate="print">
            <a:extLst>
              <a:ext uri="{28A0092B-C50C-407E-A947-70E740481C1C}">
                <a14:useLocalDpi xmlns:a14="http://schemas.microsoft.com/office/drawing/2010/main" val="0"/>
              </a:ext>
            </a:extLst>
          </a:blip>
          <a:srcRect l="7875" t="9394" r="10077" b="14779"/>
          <a:stretch/>
        </p:blipFill>
        <p:spPr>
          <a:xfrm>
            <a:off x="2364211" y="4619823"/>
            <a:ext cx="1286524" cy="592780"/>
          </a:xfrm>
          <a:prstGeom prst="rect">
            <a:avLst/>
          </a:prstGeom>
        </p:spPr>
      </p:pic>
      <p:grpSp>
        <p:nvGrpSpPr>
          <p:cNvPr id="15" name="Group 14"/>
          <p:cNvGrpSpPr/>
          <p:nvPr/>
        </p:nvGrpSpPr>
        <p:grpSpPr>
          <a:xfrm>
            <a:off x="2420948" y="5382732"/>
            <a:ext cx="1408268" cy="570976"/>
            <a:chOff x="7090988" y="3845180"/>
            <a:chExt cx="1578492" cy="663425"/>
          </a:xfrm>
        </p:grpSpPr>
        <p:pic>
          <p:nvPicPr>
            <p:cNvPr id="16" name="Picture 15" descr="1294491_467643010019961_170954651_o.png"/>
            <p:cNvPicPr>
              <a:picLocks noChangeAspect="1"/>
            </p:cNvPicPr>
            <p:nvPr/>
          </p:nvPicPr>
          <p:blipFill>
            <a:blip r:embed="rId10">
              <a:alphaModFix amt="82000"/>
            </a:blip>
            <a:stretch>
              <a:fillRect/>
            </a:stretch>
          </p:blipFill>
          <p:spPr>
            <a:xfrm>
              <a:off x="7090988" y="3845180"/>
              <a:ext cx="530611" cy="663425"/>
            </a:xfrm>
            <a:prstGeom prst="rect">
              <a:avLst/>
            </a:prstGeom>
          </p:spPr>
        </p:pic>
        <p:sp>
          <p:nvSpPr>
            <p:cNvPr id="17" name="TextBox 16"/>
            <p:cNvSpPr txBox="1"/>
            <p:nvPr/>
          </p:nvSpPr>
          <p:spPr>
            <a:xfrm>
              <a:off x="7625880" y="3954491"/>
              <a:ext cx="1043600" cy="461665"/>
            </a:xfrm>
            <a:prstGeom prst="rect">
              <a:avLst/>
            </a:prstGeom>
            <a:noFill/>
          </p:spPr>
          <p:txBody>
            <a:bodyPr wrap="none" rtlCol="0">
              <a:spAutoFit/>
            </a:bodyPr>
            <a:lstStyle/>
            <a:p>
              <a:r>
                <a:rPr lang="en-US" sz="1200" dirty="0">
                  <a:solidFill>
                    <a:srgbClr val="C12405"/>
                  </a:solidFill>
                </a:rPr>
                <a:t>Charleston </a:t>
              </a:r>
            </a:p>
            <a:p>
              <a:r>
                <a:rPr lang="en-US" sz="1200" dirty="0">
                  <a:solidFill>
                    <a:srgbClr val="C12405"/>
                  </a:solidFill>
                </a:rPr>
                <a:t>STEM Festival</a:t>
              </a:r>
            </a:p>
          </p:txBody>
        </p:sp>
      </p:grpSp>
      <p:pic>
        <p:nvPicPr>
          <p:cNvPr id="22" name="Picture 4" descr="SCCMS Logo for Consideration 2.jpg"/>
          <p:cNvPicPr>
            <a:picLocks noChangeAspect="1"/>
          </p:cNvPicPr>
          <p:nvPr/>
        </p:nvPicPr>
        <p:blipFill>
          <a:blip r:embed="rId11"/>
          <a:srcRect/>
          <a:stretch>
            <a:fillRect/>
          </a:stretch>
        </p:blipFill>
        <p:spPr bwMode="auto">
          <a:xfrm>
            <a:off x="5841502" y="75908"/>
            <a:ext cx="2513411" cy="762000"/>
          </a:xfrm>
          <a:prstGeom prst="rect">
            <a:avLst/>
          </a:prstGeom>
          <a:noFill/>
          <a:ln w="9525">
            <a:noFill/>
            <a:miter lim="800000"/>
            <a:headEnd/>
            <a:tailEnd/>
          </a:ln>
        </p:spPr>
      </p:pic>
      <p:pic>
        <p:nvPicPr>
          <p:cNvPr id="23" name="Picture 22" descr="S2TEM_color4_18_11.jpg"/>
          <p:cNvPicPr>
            <a:picLocks noChangeAspect="1"/>
          </p:cNvPicPr>
          <p:nvPr/>
        </p:nvPicPr>
        <p:blipFill>
          <a:blip r:embed="rId5"/>
          <a:srcRect/>
          <a:stretch>
            <a:fillRect/>
          </a:stretch>
        </p:blipFill>
        <p:spPr bwMode="auto">
          <a:xfrm>
            <a:off x="1909077" y="6070881"/>
            <a:ext cx="1856236" cy="515800"/>
          </a:xfrm>
          <a:prstGeom prst="rect">
            <a:avLst/>
          </a:prstGeom>
          <a:noFill/>
          <a:ln w="9525">
            <a:noFill/>
            <a:miter lim="800000"/>
            <a:headEnd/>
            <a:tailEnd/>
          </a:ln>
        </p:spPr>
      </p:pic>
      <p:sp>
        <p:nvSpPr>
          <p:cNvPr id="18" name="TextBox 17"/>
          <p:cNvSpPr txBox="1"/>
          <p:nvPr/>
        </p:nvSpPr>
        <p:spPr>
          <a:xfrm>
            <a:off x="125392" y="1190604"/>
            <a:ext cx="5083092" cy="707886"/>
          </a:xfrm>
          <a:prstGeom prst="rect">
            <a:avLst/>
          </a:prstGeom>
          <a:noFill/>
        </p:spPr>
        <p:txBody>
          <a:bodyPr wrap="none" rtlCol="0">
            <a:spAutoFit/>
          </a:bodyPr>
          <a:lstStyle/>
          <a:p>
            <a:r>
              <a:rPr lang="en-US" sz="4000" b="1" dirty="0">
                <a:solidFill>
                  <a:srgbClr val="272F70"/>
                </a:solidFill>
              </a:rPr>
              <a:t>Continuing in 2018/19!</a:t>
            </a:r>
          </a:p>
        </p:txBody>
      </p:sp>
    </p:spTree>
    <p:extLst>
      <p:ext uri="{BB962C8B-B14F-4D97-AF65-F5344CB8AC3E}">
        <p14:creationId xmlns:p14="http://schemas.microsoft.com/office/powerpoint/2010/main" val="98708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ig2.tiff"/>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1" y="0"/>
            <a:ext cx="5017625" cy="6858000"/>
          </a:xfrm>
          <a:prstGeom prst="rect">
            <a:avLst/>
          </a:prstGeom>
        </p:spPr>
      </p:pic>
      <p:sp>
        <p:nvSpPr>
          <p:cNvPr id="2" name="TextBox 1"/>
          <p:cNvSpPr txBox="1"/>
          <p:nvPr/>
        </p:nvSpPr>
        <p:spPr>
          <a:xfrm>
            <a:off x="1580005" y="230179"/>
            <a:ext cx="5909941" cy="923330"/>
          </a:xfrm>
          <a:prstGeom prst="rect">
            <a:avLst/>
          </a:prstGeom>
          <a:noFill/>
        </p:spPr>
        <p:txBody>
          <a:bodyPr wrap="none" rtlCol="0">
            <a:spAutoFit/>
          </a:bodyPr>
          <a:lstStyle/>
          <a:p>
            <a:r>
              <a:rPr lang="en-US" sz="5400" b="1" dirty="0">
                <a:solidFill>
                  <a:srgbClr val="C026A7"/>
                </a:solidFill>
              </a:rPr>
              <a:t>Wild about WIGs!</a:t>
            </a:r>
          </a:p>
        </p:txBody>
      </p:sp>
      <p:sp>
        <p:nvSpPr>
          <p:cNvPr id="8" name="TextBox 7"/>
          <p:cNvSpPr txBox="1"/>
          <p:nvPr/>
        </p:nvSpPr>
        <p:spPr>
          <a:xfrm>
            <a:off x="1078307" y="1772599"/>
            <a:ext cx="6587335" cy="646331"/>
          </a:xfrm>
          <a:prstGeom prst="rect">
            <a:avLst/>
          </a:prstGeom>
          <a:noFill/>
        </p:spPr>
        <p:txBody>
          <a:bodyPr wrap="none" rtlCol="0">
            <a:spAutoFit/>
          </a:bodyPr>
          <a:lstStyle/>
          <a:p>
            <a:r>
              <a:rPr lang="en-US" sz="3600" dirty="0"/>
              <a:t>Rethinking our Data Profile With</a:t>
            </a:r>
            <a:r>
              <a:rPr lang="is-IS" sz="3600" dirty="0"/>
              <a:t>…</a:t>
            </a:r>
            <a:endParaRPr lang="en-US" sz="3600" dirty="0"/>
          </a:p>
        </p:txBody>
      </p:sp>
      <p:pic>
        <p:nvPicPr>
          <p:cNvPr id="11" name="Picture 10" descr="tc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128" y="2938119"/>
            <a:ext cx="4368710" cy="1865471"/>
          </a:xfrm>
          <a:prstGeom prst="rect">
            <a:avLst/>
          </a:prstGeom>
        </p:spPr>
      </p:pic>
    </p:spTree>
    <p:extLst>
      <p:ext uri="{BB962C8B-B14F-4D97-AF65-F5344CB8AC3E}">
        <p14:creationId xmlns:p14="http://schemas.microsoft.com/office/powerpoint/2010/main" val="54392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2133600" y="0"/>
            <a:ext cx="4343400" cy="990600"/>
          </a:xfrm>
        </p:spPr>
        <p:txBody>
          <a:bodyPr rtlCol="0" anchor="t">
            <a:normAutofit/>
          </a:bodyPr>
          <a:lstStyle/>
          <a:p>
            <a:pPr eaLnBrk="1" fontAlgn="auto" hangingPunct="1">
              <a:spcAft>
                <a:spcPts val="0"/>
              </a:spcAft>
              <a:defRPr/>
            </a:pPr>
            <a:r>
              <a:rPr lang="en-US" sz="4400" b="1" dirty="0">
                <a:solidFill>
                  <a:schemeClr val="accent3">
                    <a:lumMod val="50000"/>
                  </a:schemeClr>
                </a:solidFill>
                <a:ea typeface="ＭＳ Ｐゴシック" pitchFamily="-111" charset="-128"/>
                <a:cs typeface="ＭＳ Ｐゴシック" pitchFamily="-111" charset="-128"/>
              </a:rPr>
              <a:t>Our Agenda</a:t>
            </a:r>
          </a:p>
        </p:txBody>
      </p:sp>
      <p:sp>
        <p:nvSpPr>
          <p:cNvPr id="25603" name="TextBox 7"/>
          <p:cNvSpPr txBox="1">
            <a:spLocks noChangeArrowheads="1"/>
          </p:cNvSpPr>
          <p:nvPr/>
        </p:nvSpPr>
        <p:spPr bwMode="auto">
          <a:xfrm>
            <a:off x="609600" y="762000"/>
            <a:ext cx="7772400" cy="4755148"/>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2000" b="1" dirty="0">
                <a:solidFill>
                  <a:srgbClr val="073E87"/>
                </a:solidFill>
              </a:rPr>
              <a:t>11:00 am	Meet &amp; Greet</a:t>
            </a:r>
          </a:p>
          <a:p>
            <a:pPr>
              <a:spcAft>
                <a:spcPts val="600"/>
              </a:spcAft>
            </a:pPr>
            <a:r>
              <a:rPr lang="en-US" sz="2000" b="1" dirty="0">
                <a:solidFill>
                  <a:schemeClr val="tx2"/>
                </a:solidFill>
              </a:rPr>
              <a:t>11:30		Lunch – Milliken Cafeteria</a:t>
            </a:r>
          </a:p>
          <a:p>
            <a:pPr>
              <a:spcAft>
                <a:spcPts val="600"/>
              </a:spcAft>
            </a:pPr>
            <a:r>
              <a:rPr lang="en-US" sz="2000" b="1" dirty="0"/>
              <a:t>12:30 pm	Welcome - Milliken</a:t>
            </a:r>
          </a:p>
          <a:p>
            <a:pPr>
              <a:spcAft>
                <a:spcPts val="600"/>
              </a:spcAft>
            </a:pPr>
            <a:r>
              <a:rPr lang="en-US" sz="2000" b="1" dirty="0">
                <a:solidFill>
                  <a:srgbClr val="073E87"/>
                </a:solidFill>
              </a:rPr>
              <a:t>12:40 </a:t>
            </a:r>
            <a:r>
              <a:rPr lang="en-US" sz="2000" b="1" dirty="0">
                <a:solidFill>
                  <a:srgbClr val="404040"/>
                </a:solidFill>
              </a:rPr>
              <a:t>		</a:t>
            </a:r>
            <a:r>
              <a:rPr lang="en-US" sz="2000" b="1" dirty="0">
                <a:solidFill>
                  <a:schemeClr val="tx2"/>
                </a:solidFill>
              </a:rPr>
              <a:t>SCCMS Highlights</a:t>
            </a:r>
          </a:p>
          <a:p>
            <a:pPr>
              <a:spcAft>
                <a:spcPts val="600"/>
              </a:spcAft>
            </a:pPr>
            <a:r>
              <a:rPr lang="en-US" sz="2000" b="1" dirty="0">
                <a:solidFill>
                  <a:srgbClr val="000000"/>
                </a:solidFill>
              </a:rPr>
              <a:t>1:10		Eliza </a:t>
            </a:r>
            <a:r>
              <a:rPr lang="en-US" sz="2000" b="1" dirty="0" err="1">
                <a:solidFill>
                  <a:srgbClr val="000000"/>
                </a:solidFill>
              </a:rPr>
              <a:t>Gallager</a:t>
            </a:r>
            <a:r>
              <a:rPr lang="en-US" sz="2000" b="1" dirty="0">
                <a:solidFill>
                  <a:srgbClr val="000000"/>
                </a:solidFill>
              </a:rPr>
              <a:t> CU NSF grant</a:t>
            </a:r>
          </a:p>
          <a:p>
            <a:pPr>
              <a:spcAft>
                <a:spcPts val="600"/>
              </a:spcAft>
            </a:pPr>
            <a:r>
              <a:rPr lang="en-US" sz="2000" b="1" dirty="0">
                <a:solidFill>
                  <a:srgbClr val="073E87"/>
                </a:solidFill>
              </a:rPr>
              <a:t>1:25 		</a:t>
            </a:r>
            <a:r>
              <a:rPr lang="en-US" sz="2000" b="1" dirty="0">
                <a:solidFill>
                  <a:schemeClr val="tx2"/>
                </a:solidFill>
              </a:rPr>
              <a:t>Eileen Kramer CU NSF Grant</a:t>
            </a:r>
            <a:endParaRPr lang="en-US" sz="2000" dirty="0">
              <a:solidFill>
                <a:srgbClr val="073E87"/>
              </a:solidFill>
            </a:endParaRPr>
          </a:p>
          <a:p>
            <a:pPr>
              <a:spcAft>
                <a:spcPts val="600"/>
              </a:spcAft>
            </a:pPr>
            <a:r>
              <a:rPr lang="en-US" sz="2000" b="1" dirty="0">
                <a:solidFill>
                  <a:srgbClr val="000000"/>
                </a:solidFill>
              </a:rPr>
              <a:t>1:40		Susie Teague SDF Partnership</a:t>
            </a:r>
          </a:p>
          <a:p>
            <a:pPr>
              <a:spcAft>
                <a:spcPts val="600"/>
              </a:spcAft>
            </a:pPr>
            <a:r>
              <a:rPr lang="en-US" sz="2000" b="1" dirty="0">
                <a:solidFill>
                  <a:srgbClr val="000000"/>
                </a:solidFill>
              </a:rPr>
              <a:t>1:55 	</a:t>
            </a:r>
            <a:r>
              <a:rPr lang="en-US" sz="2000" b="1" dirty="0">
                <a:solidFill>
                  <a:srgbClr val="073E87"/>
                </a:solidFill>
              </a:rPr>
              <a:t>	Wild about WIGs</a:t>
            </a:r>
            <a:endParaRPr lang="en-US" sz="2000" dirty="0">
              <a:solidFill>
                <a:srgbClr val="073E87"/>
              </a:solidFill>
            </a:endParaRPr>
          </a:p>
          <a:p>
            <a:pPr>
              <a:spcAft>
                <a:spcPts val="600"/>
              </a:spcAft>
            </a:pPr>
            <a:r>
              <a:rPr lang="en-US" sz="2000" b="1" dirty="0"/>
              <a:t>2:30 		Advocacy</a:t>
            </a:r>
          </a:p>
          <a:p>
            <a:pPr>
              <a:spcAft>
                <a:spcPts val="600"/>
              </a:spcAft>
            </a:pPr>
            <a:r>
              <a:rPr lang="en-US" sz="2000" b="1" dirty="0">
                <a:solidFill>
                  <a:schemeClr val="tx2"/>
                </a:solidFill>
              </a:rPr>
              <a:t>3:00 </a:t>
            </a:r>
            <a:r>
              <a:rPr lang="en-US" sz="2000" b="1" dirty="0" err="1">
                <a:solidFill>
                  <a:schemeClr val="tx2"/>
                </a:solidFill>
              </a:rPr>
              <a:t>ish</a:t>
            </a:r>
            <a:r>
              <a:rPr lang="en-US" sz="2000" b="1" dirty="0">
                <a:solidFill>
                  <a:schemeClr val="tx2"/>
                </a:solidFill>
              </a:rPr>
              <a:t>	Optional Tour</a:t>
            </a:r>
          </a:p>
          <a:p>
            <a:pPr>
              <a:spcAft>
                <a:spcPts val="600"/>
              </a:spcAft>
              <a:buClr>
                <a:schemeClr val="accent2"/>
              </a:buClr>
            </a:pPr>
            <a:r>
              <a:rPr lang="en-US" sz="2000" b="1" dirty="0"/>
              <a:t> </a:t>
            </a:r>
          </a:p>
          <a:p>
            <a:pPr>
              <a:spcAft>
                <a:spcPts val="600"/>
              </a:spcAft>
              <a:buClr>
                <a:schemeClr val="accent2"/>
              </a:buClr>
            </a:pPr>
            <a:endParaRPr lang="en-US" sz="2800" b="1" dirty="0"/>
          </a:p>
        </p:txBody>
      </p:sp>
      <p:cxnSp>
        <p:nvCxnSpPr>
          <p:cNvPr id="6" name="Straight Connector 5"/>
          <p:cNvCxnSpPr/>
          <p:nvPr/>
        </p:nvCxnSpPr>
        <p:spPr>
          <a:xfrm>
            <a:off x="0" y="5029200"/>
            <a:ext cx="9144000" cy="0"/>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5" name="Picture 4" descr="SCCMS Logo for Consideration 2.jpg"/>
          <p:cNvPicPr>
            <a:picLocks noChangeAspect="1"/>
          </p:cNvPicPr>
          <p:nvPr/>
        </p:nvPicPr>
        <p:blipFill>
          <a:blip r:embed="rId3"/>
          <a:srcRect/>
          <a:stretch>
            <a:fillRect/>
          </a:stretch>
        </p:blipFill>
        <p:spPr bwMode="auto">
          <a:xfrm>
            <a:off x="2743200" y="5486400"/>
            <a:ext cx="3733800" cy="103716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0279"/>
            <a:ext cx="8229600" cy="1143000"/>
          </a:xfrm>
        </p:spPr>
        <p:txBody>
          <a:bodyPr/>
          <a:lstStyle/>
          <a:p>
            <a:r>
              <a:rPr lang="en-US" u="sng" dirty="0"/>
              <a:t>The 4 Disciplines of Execution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32" y="2209799"/>
            <a:ext cx="2523570" cy="3792251"/>
          </a:xfrm>
          <a:prstGeom prst="rect">
            <a:avLst/>
          </a:prstGeom>
        </p:spPr>
      </p:pic>
      <p:graphicFrame>
        <p:nvGraphicFramePr>
          <p:cNvPr id="8" name="Diagram 7"/>
          <p:cNvGraphicFramePr/>
          <p:nvPr>
            <p:extLst>
              <p:ext uri="{D42A27DB-BD31-4B8C-83A1-F6EECF244321}">
                <p14:modId xmlns:p14="http://schemas.microsoft.com/office/powerpoint/2010/main" val="282129659"/>
              </p:ext>
            </p:extLst>
          </p:nvPr>
        </p:nvGraphicFramePr>
        <p:xfrm>
          <a:off x="1399647" y="1203840"/>
          <a:ext cx="8884930" cy="5654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486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548640"/>
          </a:xfrm>
        </p:spPr>
        <p:txBody>
          <a:bodyPr>
            <a:normAutofit fontScale="90000"/>
          </a:bodyPr>
          <a:lstStyle/>
          <a:p>
            <a:pPr algn="l"/>
            <a:r>
              <a:rPr lang="en-US" dirty="0"/>
              <a:t>Discipline 1</a:t>
            </a:r>
            <a:br>
              <a:rPr lang="en-US" dirty="0"/>
            </a:br>
            <a:r>
              <a:rPr lang="en-US" sz="4000" dirty="0">
                <a:solidFill>
                  <a:srgbClr val="4081CE"/>
                </a:solidFill>
              </a:rPr>
              <a:t>Focus on the Wildly Important Goals</a:t>
            </a:r>
          </a:p>
        </p:txBody>
      </p:sp>
      <p:sp>
        <p:nvSpPr>
          <p:cNvPr id="3" name="Content Placeholder 2"/>
          <p:cNvSpPr>
            <a:spLocks noGrp="1"/>
          </p:cNvSpPr>
          <p:nvPr>
            <p:ph idx="1"/>
          </p:nvPr>
        </p:nvSpPr>
        <p:spPr>
          <a:xfrm>
            <a:off x="457200" y="2057400"/>
            <a:ext cx="8229600" cy="3106738"/>
          </a:xfrm>
        </p:spPr>
        <p:txBody>
          <a:bodyPr>
            <a:normAutofit/>
          </a:bodyPr>
          <a:lstStyle/>
          <a:p>
            <a:pPr marL="0" indent="0" algn="ctr">
              <a:buNone/>
            </a:pPr>
            <a:r>
              <a:rPr lang="en-US" sz="4800" dirty="0"/>
              <a:t>-There will always be more good ideas than there is capacity to execute –</a:t>
            </a:r>
          </a:p>
          <a:p>
            <a:pPr marL="0" indent="0" algn="r">
              <a:buNone/>
            </a:pPr>
            <a:r>
              <a:rPr lang="en-US" sz="1400" dirty="0"/>
              <a:t>Execution 4:37</a:t>
            </a:r>
          </a:p>
        </p:txBody>
      </p:sp>
    </p:spTree>
    <p:extLst>
      <p:ext uri="{BB962C8B-B14F-4D97-AF65-F5344CB8AC3E}">
        <p14:creationId xmlns:p14="http://schemas.microsoft.com/office/powerpoint/2010/main" val="16303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10600" cy="548640"/>
          </a:xfrm>
        </p:spPr>
        <p:txBody>
          <a:bodyPr>
            <a:normAutofit fontScale="90000"/>
          </a:bodyPr>
          <a:lstStyle/>
          <a:p>
            <a:pPr algn="l"/>
            <a:r>
              <a:rPr lang="en-US" dirty="0"/>
              <a:t>Discipline 1</a:t>
            </a:r>
            <a:br>
              <a:rPr lang="en-US" dirty="0"/>
            </a:br>
            <a:r>
              <a:rPr lang="en-US" sz="4000" dirty="0">
                <a:solidFill>
                  <a:srgbClr val="4081CE"/>
                </a:solidFill>
              </a:rPr>
              <a:t>Focus on the Wildly Important Goals</a:t>
            </a:r>
          </a:p>
        </p:txBody>
      </p:sp>
      <p:sp>
        <p:nvSpPr>
          <p:cNvPr id="3" name="Content Placeholder 2"/>
          <p:cNvSpPr>
            <a:spLocks noGrp="1"/>
          </p:cNvSpPr>
          <p:nvPr>
            <p:ph idx="1"/>
          </p:nvPr>
        </p:nvSpPr>
        <p:spPr>
          <a:xfrm>
            <a:off x="457200" y="2438400"/>
            <a:ext cx="8229600" cy="1895353"/>
          </a:xfrm>
        </p:spPr>
        <p:txBody>
          <a:bodyPr>
            <a:noAutofit/>
          </a:bodyPr>
          <a:lstStyle/>
          <a:p>
            <a:pPr marL="0" indent="0">
              <a:spcAft>
                <a:spcPts val="600"/>
              </a:spcAft>
              <a:buNone/>
            </a:pPr>
            <a:r>
              <a:rPr lang="en-US" sz="3200" dirty="0"/>
              <a:t>4 Minute Read</a:t>
            </a:r>
          </a:p>
          <a:p>
            <a:pPr marL="0" indent="0">
              <a:spcAft>
                <a:spcPts val="600"/>
              </a:spcAft>
              <a:buNone/>
            </a:pPr>
            <a:r>
              <a:rPr lang="en-US" sz="3200" dirty="0"/>
              <a:t>How to Set Wildly Important Goals and What They’ll Do for You</a:t>
            </a:r>
          </a:p>
        </p:txBody>
      </p:sp>
      <p:sp>
        <p:nvSpPr>
          <p:cNvPr id="4" name="TextBox 3"/>
          <p:cNvSpPr txBox="1"/>
          <p:nvPr/>
        </p:nvSpPr>
        <p:spPr>
          <a:xfrm>
            <a:off x="4724400" y="4343400"/>
            <a:ext cx="2006191" cy="369332"/>
          </a:xfrm>
          <a:prstGeom prst="rect">
            <a:avLst/>
          </a:prstGeom>
          <a:noFill/>
        </p:spPr>
        <p:txBody>
          <a:bodyPr wrap="none" rtlCol="0">
            <a:spAutoFit/>
          </a:bodyPr>
          <a:lstStyle/>
          <a:p>
            <a:r>
              <a:rPr lang="en-US" dirty="0"/>
              <a:t>Chris </a:t>
            </a:r>
            <a:r>
              <a:rPr lang="en-US" dirty="0" err="1"/>
              <a:t>McChesney</a:t>
            </a:r>
            <a:endParaRPr lang="en-US" dirty="0"/>
          </a:p>
        </p:txBody>
      </p:sp>
    </p:spTree>
    <p:extLst>
      <p:ext uri="{BB962C8B-B14F-4D97-AF65-F5344CB8AC3E}">
        <p14:creationId xmlns:p14="http://schemas.microsoft.com/office/powerpoint/2010/main" val="327257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686800" cy="548640"/>
          </a:xfrm>
        </p:spPr>
        <p:txBody>
          <a:bodyPr>
            <a:normAutofit fontScale="90000"/>
          </a:bodyPr>
          <a:lstStyle/>
          <a:p>
            <a:pPr algn="l"/>
            <a:r>
              <a:rPr lang="en-US" dirty="0"/>
              <a:t>Discipline 1</a:t>
            </a:r>
            <a:br>
              <a:rPr lang="en-US" dirty="0"/>
            </a:br>
            <a:r>
              <a:rPr lang="en-US" sz="4000" dirty="0">
                <a:solidFill>
                  <a:srgbClr val="4081CE"/>
                </a:solidFill>
              </a:rPr>
              <a:t>Focus on the Wildly Important Goals</a:t>
            </a:r>
          </a:p>
        </p:txBody>
      </p:sp>
      <p:sp>
        <p:nvSpPr>
          <p:cNvPr id="3" name="Content Placeholder 2"/>
          <p:cNvSpPr>
            <a:spLocks noGrp="1"/>
          </p:cNvSpPr>
          <p:nvPr>
            <p:ph idx="1"/>
          </p:nvPr>
        </p:nvSpPr>
        <p:spPr>
          <a:xfrm>
            <a:off x="457200" y="1752600"/>
            <a:ext cx="8229600" cy="1819153"/>
          </a:xfrm>
        </p:spPr>
        <p:txBody>
          <a:bodyPr>
            <a:noAutofit/>
          </a:bodyPr>
          <a:lstStyle/>
          <a:p>
            <a:pPr marL="0" indent="0">
              <a:spcAft>
                <a:spcPts val="600"/>
              </a:spcAft>
            </a:pPr>
            <a:r>
              <a:rPr lang="en-US" sz="2800" dirty="0"/>
              <a:t>1 Expand </a:t>
            </a:r>
            <a:r>
              <a:rPr lang="en-US" sz="2800" dirty="0">
                <a:solidFill>
                  <a:srgbClr val="0000FF"/>
                </a:solidFill>
              </a:rPr>
              <a:t>annual</a:t>
            </a:r>
            <a:r>
              <a:rPr lang="en-US" sz="2800" dirty="0"/>
              <a:t> statewide engagement (virtual and face to face) 20% by </a:t>
            </a:r>
            <a:r>
              <a:rPr lang="en-US" sz="2800" dirty="0">
                <a:solidFill>
                  <a:srgbClr val="0000FF"/>
                </a:solidFill>
              </a:rPr>
              <a:t>June 30</a:t>
            </a:r>
            <a:r>
              <a:rPr lang="en-US" sz="2800" dirty="0"/>
              <a:t>, 2020 . </a:t>
            </a:r>
          </a:p>
          <a:p>
            <a:pPr marL="0" indent="0">
              <a:spcAft>
                <a:spcPts val="600"/>
              </a:spcAft>
            </a:pPr>
            <a:r>
              <a:rPr lang="en-US" sz="2800" dirty="0"/>
              <a:t>2. Grow our </a:t>
            </a:r>
            <a:r>
              <a:rPr lang="en-US" sz="2800" dirty="0">
                <a:solidFill>
                  <a:srgbClr val="0000FF"/>
                </a:solidFill>
              </a:rPr>
              <a:t>annual</a:t>
            </a:r>
            <a:r>
              <a:rPr lang="en-US" sz="2800" dirty="0"/>
              <a:t> maintenance revenue 20% </a:t>
            </a:r>
            <a:r>
              <a:rPr lang="en-US" sz="2800" dirty="0">
                <a:solidFill>
                  <a:srgbClr val="0000FF"/>
                </a:solidFill>
              </a:rPr>
              <a:t>by June 30</a:t>
            </a:r>
            <a:r>
              <a:rPr lang="en-US" sz="2800" dirty="0"/>
              <a:t>, 2020 (Baseline TBD)</a:t>
            </a:r>
          </a:p>
          <a:p>
            <a:pPr marL="0" indent="0">
              <a:spcAft>
                <a:spcPts val="600"/>
              </a:spcAft>
            </a:pPr>
            <a:r>
              <a:rPr lang="en-US" sz="2800" dirty="0"/>
              <a:t>3. Increase our overall </a:t>
            </a:r>
            <a:r>
              <a:rPr lang="en-US" sz="2800" dirty="0">
                <a:solidFill>
                  <a:srgbClr val="0000FF"/>
                </a:solidFill>
              </a:rPr>
              <a:t>annual</a:t>
            </a:r>
            <a:r>
              <a:rPr lang="en-US" sz="2800" dirty="0"/>
              <a:t> revenue 20% (to approx. </a:t>
            </a:r>
            <a:r>
              <a:rPr lang="en-US" sz="2800" dirty="0">
                <a:solidFill>
                  <a:srgbClr val="0000FF"/>
                </a:solidFill>
              </a:rPr>
              <a:t>$3.25 million</a:t>
            </a:r>
            <a:r>
              <a:rPr lang="en-US" sz="2800" dirty="0"/>
              <a:t>) by </a:t>
            </a:r>
            <a:r>
              <a:rPr lang="en-US" sz="2800" dirty="0">
                <a:solidFill>
                  <a:srgbClr val="0000FF"/>
                </a:solidFill>
              </a:rPr>
              <a:t>June 30</a:t>
            </a:r>
            <a:r>
              <a:rPr lang="en-US" sz="2800" dirty="0"/>
              <a:t>, 2020</a:t>
            </a:r>
          </a:p>
        </p:txBody>
      </p:sp>
      <p:sp>
        <p:nvSpPr>
          <p:cNvPr id="4" name="TextBox 3"/>
          <p:cNvSpPr txBox="1"/>
          <p:nvPr/>
        </p:nvSpPr>
        <p:spPr>
          <a:xfrm>
            <a:off x="228600" y="5105400"/>
            <a:ext cx="5407024" cy="369332"/>
          </a:xfrm>
          <a:prstGeom prst="rect">
            <a:avLst/>
          </a:prstGeom>
          <a:noFill/>
        </p:spPr>
        <p:txBody>
          <a:bodyPr wrap="none" rtlCol="0">
            <a:spAutoFit/>
          </a:bodyPr>
          <a:lstStyle/>
          <a:p>
            <a:r>
              <a:rPr lang="en-US" dirty="0"/>
              <a:t>These are the Executive Committee set goals for SCCMS</a:t>
            </a:r>
          </a:p>
        </p:txBody>
      </p:sp>
      <p:pic>
        <p:nvPicPr>
          <p:cNvPr id="5" name="Picture 4" descr="SCCMS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5638800"/>
            <a:ext cx="2471410" cy="750308"/>
          </a:xfrm>
          <a:prstGeom prst="rect">
            <a:avLst/>
          </a:prstGeom>
        </p:spPr>
      </p:pic>
    </p:spTree>
    <p:extLst>
      <p:ext uri="{BB962C8B-B14F-4D97-AF65-F5344CB8AC3E}">
        <p14:creationId xmlns:p14="http://schemas.microsoft.com/office/powerpoint/2010/main" val="143372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sosceles Triangle 2"/>
          <p:cNvSpPr/>
          <p:nvPr/>
        </p:nvSpPr>
        <p:spPr>
          <a:xfrm>
            <a:off x="284164" y="2209800"/>
            <a:ext cx="1521926" cy="996651"/>
          </a:xfrm>
          <a:prstGeom prst="triangle">
            <a:avLst/>
          </a:prstGeom>
          <a:solidFill>
            <a:srgbClr val="FF5397"/>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6631" y="3672627"/>
            <a:ext cx="1061105" cy="964500"/>
          </a:xfrm>
          <a:prstGeom prst="rect">
            <a:avLst/>
          </a:prstGeom>
          <a:solidFill>
            <a:srgbClr val="36CC9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98400" y="5039001"/>
            <a:ext cx="1227305" cy="1253851"/>
          </a:xfrm>
          <a:prstGeom prst="ellipse">
            <a:avLst/>
          </a:prstGeom>
          <a:solidFill>
            <a:srgbClr val="FFF1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91991" y="2477292"/>
            <a:ext cx="4734890" cy="461665"/>
          </a:xfrm>
          <a:prstGeom prst="rect">
            <a:avLst/>
          </a:prstGeom>
          <a:noFill/>
        </p:spPr>
        <p:txBody>
          <a:bodyPr wrap="none" rtlCol="0">
            <a:spAutoFit/>
          </a:bodyPr>
          <a:lstStyle/>
          <a:p>
            <a:r>
              <a:rPr lang="en-US" sz="2400" b="1" dirty="0"/>
              <a:t>THREE</a:t>
            </a:r>
            <a:r>
              <a:rPr lang="en-US" sz="2400" dirty="0"/>
              <a:t> thoughts about our WIGs</a:t>
            </a:r>
          </a:p>
        </p:txBody>
      </p:sp>
      <p:sp>
        <p:nvSpPr>
          <p:cNvPr id="8" name="TextBox 7"/>
          <p:cNvSpPr txBox="1"/>
          <p:nvPr/>
        </p:nvSpPr>
        <p:spPr>
          <a:xfrm>
            <a:off x="2491991" y="3672627"/>
            <a:ext cx="6366259" cy="461665"/>
          </a:xfrm>
          <a:prstGeom prst="rect">
            <a:avLst/>
          </a:prstGeom>
          <a:noFill/>
        </p:spPr>
        <p:txBody>
          <a:bodyPr wrap="square" rtlCol="0">
            <a:spAutoFit/>
          </a:bodyPr>
          <a:lstStyle/>
          <a:p>
            <a:r>
              <a:rPr lang="en-US" sz="2400" b="1" dirty="0"/>
              <a:t>TWO</a:t>
            </a:r>
            <a:r>
              <a:rPr lang="en-US" sz="2400" dirty="0"/>
              <a:t> actions that might support our WIGs</a:t>
            </a:r>
          </a:p>
        </p:txBody>
      </p:sp>
      <p:sp>
        <p:nvSpPr>
          <p:cNvPr id="9" name="TextBox 8"/>
          <p:cNvSpPr txBox="1"/>
          <p:nvPr/>
        </p:nvSpPr>
        <p:spPr>
          <a:xfrm>
            <a:off x="2514600" y="5257800"/>
            <a:ext cx="6360635" cy="461665"/>
          </a:xfrm>
          <a:prstGeom prst="rect">
            <a:avLst/>
          </a:prstGeom>
          <a:noFill/>
        </p:spPr>
        <p:txBody>
          <a:bodyPr wrap="none" rtlCol="0">
            <a:spAutoFit/>
          </a:bodyPr>
          <a:lstStyle/>
          <a:p>
            <a:r>
              <a:rPr lang="en-US" sz="2400" b="1" dirty="0"/>
              <a:t>ONE</a:t>
            </a:r>
            <a:r>
              <a:rPr lang="en-US" sz="2400" dirty="0"/>
              <a:t> question still going around in your mind.</a:t>
            </a:r>
          </a:p>
        </p:txBody>
      </p:sp>
      <p:sp>
        <p:nvSpPr>
          <p:cNvPr id="10" name="Title 1"/>
          <p:cNvSpPr>
            <a:spLocks noGrp="1"/>
          </p:cNvSpPr>
          <p:nvPr>
            <p:ph type="title"/>
          </p:nvPr>
        </p:nvSpPr>
        <p:spPr>
          <a:xfrm>
            <a:off x="228600" y="685800"/>
            <a:ext cx="8686800" cy="548640"/>
          </a:xfrm>
        </p:spPr>
        <p:txBody>
          <a:bodyPr>
            <a:normAutofit fontScale="90000"/>
          </a:bodyPr>
          <a:lstStyle/>
          <a:p>
            <a:pPr algn="l"/>
            <a:r>
              <a:rPr lang="en-US" dirty="0"/>
              <a:t>Discipline 1</a:t>
            </a:r>
            <a:br>
              <a:rPr lang="en-US" dirty="0"/>
            </a:br>
            <a:r>
              <a:rPr lang="en-US" sz="4000" dirty="0">
                <a:solidFill>
                  <a:srgbClr val="4081CE"/>
                </a:solidFill>
              </a:rPr>
              <a:t>Focus on the Wildly Important Goals</a:t>
            </a:r>
          </a:p>
        </p:txBody>
      </p:sp>
    </p:spTree>
    <p:extLst>
      <p:ext uri="{BB962C8B-B14F-4D97-AF65-F5344CB8AC3E}">
        <p14:creationId xmlns:p14="http://schemas.microsoft.com/office/powerpoint/2010/main" val="1462503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13173530_500942420111765_2788039740323571913_o.jpg"/>
          <p:cNvPicPr>
            <a:picLocks noChangeAspect="1"/>
          </p:cNvPicPr>
          <p:nvPr/>
        </p:nvPicPr>
        <p:blipFill rotWithShape="1">
          <a:blip r:embed="rId3">
            <a:alphaModFix amt="23000"/>
            <a:extLst>
              <a:ext uri="{28A0092B-C50C-407E-A947-70E740481C1C}">
                <a14:useLocalDpi xmlns:a14="http://schemas.microsoft.com/office/drawing/2010/main" val="0"/>
              </a:ext>
            </a:extLst>
          </a:blip>
          <a:srcRect l="29630" b="5778"/>
          <a:stretch/>
        </p:blipFill>
        <p:spPr>
          <a:xfrm>
            <a:off x="702366" y="0"/>
            <a:ext cx="7677929" cy="6853562"/>
          </a:xfrm>
          <a:prstGeom prst="rect">
            <a:avLst/>
          </a:prstGeom>
        </p:spPr>
      </p:pic>
      <p:sp>
        <p:nvSpPr>
          <p:cNvPr id="2" name="Title 1"/>
          <p:cNvSpPr>
            <a:spLocks noGrp="1"/>
          </p:cNvSpPr>
          <p:nvPr>
            <p:ph type="title"/>
          </p:nvPr>
        </p:nvSpPr>
        <p:spPr>
          <a:xfrm>
            <a:off x="990600" y="304800"/>
            <a:ext cx="7620000" cy="1143000"/>
          </a:xfrm>
        </p:spPr>
        <p:txBody>
          <a:bodyPr>
            <a:normAutofit/>
          </a:bodyPr>
          <a:lstStyle/>
          <a:p>
            <a:r>
              <a:rPr lang="en-US" sz="5400" dirty="0"/>
              <a:t>Your Advocacy for</a:t>
            </a:r>
            <a:r>
              <a:rPr lang="is-IS" sz="5400" dirty="0"/>
              <a:t>…</a:t>
            </a:r>
            <a:endParaRPr lang="en-US" sz="5400" dirty="0"/>
          </a:p>
        </p:txBody>
      </p:sp>
      <p:sp>
        <p:nvSpPr>
          <p:cNvPr id="3" name="TextBox 2"/>
          <p:cNvSpPr txBox="1"/>
          <p:nvPr/>
        </p:nvSpPr>
        <p:spPr>
          <a:xfrm>
            <a:off x="457200" y="1676400"/>
            <a:ext cx="8372475" cy="3539430"/>
          </a:xfrm>
          <a:prstGeom prst="rect">
            <a:avLst/>
          </a:prstGeom>
          <a:noFill/>
        </p:spPr>
        <p:txBody>
          <a:bodyPr wrap="square" rtlCol="0">
            <a:spAutoFit/>
          </a:bodyPr>
          <a:lstStyle/>
          <a:p>
            <a:r>
              <a:rPr lang="en-US" sz="3200" dirty="0">
                <a:solidFill>
                  <a:srgbClr val="BA0017"/>
                </a:solidFill>
              </a:rPr>
              <a:t>“Drop dead minimum request” to maintain what we do now is $2,000,000 </a:t>
            </a:r>
          </a:p>
          <a:p>
            <a:r>
              <a:rPr lang="en-US" sz="3200" dirty="0">
                <a:solidFill>
                  <a:srgbClr val="BA0017"/>
                </a:solidFill>
              </a:rPr>
              <a:t>(increase of $250,000) </a:t>
            </a:r>
          </a:p>
          <a:p>
            <a:endParaRPr lang="en-US" sz="3200" dirty="0">
              <a:solidFill>
                <a:srgbClr val="BA0017"/>
              </a:solidFill>
            </a:endParaRPr>
          </a:p>
          <a:p>
            <a:r>
              <a:rPr lang="en-US" sz="3200" dirty="0">
                <a:solidFill>
                  <a:srgbClr val="BA0017"/>
                </a:solidFill>
              </a:rPr>
              <a:t>“But if you want retention of 75 + STEM teachers”, then we need $3,125,000.</a:t>
            </a:r>
          </a:p>
          <a:p>
            <a:r>
              <a:rPr lang="en-US" sz="3200" dirty="0">
                <a:solidFill>
                  <a:srgbClr val="BA0017"/>
                </a:solidFill>
              </a:rPr>
              <a:t>(increase of $250,000 + $1,125,000) </a:t>
            </a:r>
          </a:p>
        </p:txBody>
      </p:sp>
    </p:spTree>
    <p:extLst>
      <p:ext uri="{BB962C8B-B14F-4D97-AF65-F5344CB8AC3E}">
        <p14:creationId xmlns:p14="http://schemas.microsoft.com/office/powerpoint/2010/main" val="213014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 Ways and Means Committee</a:t>
            </a:r>
            <a:br>
              <a:rPr lang="en-US" dirty="0"/>
            </a:br>
            <a:endParaRPr lang="en-US" dirty="0"/>
          </a:p>
        </p:txBody>
      </p:sp>
      <p:sp>
        <p:nvSpPr>
          <p:cNvPr id="3" name="Content Placeholder 2"/>
          <p:cNvSpPr>
            <a:spLocks noGrp="1"/>
          </p:cNvSpPr>
          <p:nvPr>
            <p:ph idx="1"/>
          </p:nvPr>
        </p:nvSpPr>
        <p:spPr>
          <a:xfrm>
            <a:off x="685800" y="990600"/>
            <a:ext cx="8001000" cy="3579849"/>
          </a:xfrm>
        </p:spPr>
        <p:txBody>
          <a:bodyPr>
            <a:noAutofit/>
          </a:bodyPr>
          <a:lstStyle/>
          <a:p>
            <a:pPr marL="0" indent="0"/>
            <a:r>
              <a:rPr lang="en-US" sz="2400" b="0" dirty="0">
                <a:latin typeface="Calibri"/>
                <a:cs typeface="Calibri"/>
              </a:rPr>
              <a:t>W. Brian </a:t>
            </a:r>
            <a:r>
              <a:rPr lang="en-US" sz="2400" dirty="0">
                <a:latin typeface="Calibri"/>
                <a:cs typeface="Calibri"/>
              </a:rPr>
              <a:t>White</a:t>
            </a:r>
            <a:r>
              <a:rPr lang="en-US" sz="2400" b="0" dirty="0">
                <a:latin typeface="Calibri"/>
                <a:cs typeface="Calibri"/>
              </a:rPr>
              <a:t>, Chairman, J. Gary </a:t>
            </a:r>
            <a:r>
              <a:rPr lang="en-US" sz="2400" dirty="0" err="1">
                <a:latin typeface="Calibri"/>
                <a:cs typeface="Calibri"/>
              </a:rPr>
              <a:t>Simrill</a:t>
            </a:r>
            <a:r>
              <a:rPr lang="en-US" sz="2400" b="0" dirty="0">
                <a:latin typeface="Calibri"/>
                <a:cs typeface="Calibri"/>
              </a:rPr>
              <a:t>, 1st V.C.</a:t>
            </a:r>
          </a:p>
          <a:p>
            <a:pPr marL="0" indent="0"/>
            <a:r>
              <a:rPr lang="en-US" sz="2400" b="0" dirty="0">
                <a:latin typeface="Calibri"/>
                <a:cs typeface="Calibri"/>
              </a:rPr>
              <a:t>Gilda </a:t>
            </a:r>
            <a:r>
              <a:rPr lang="en-US" sz="2400" dirty="0">
                <a:latin typeface="Calibri"/>
                <a:cs typeface="Calibri"/>
              </a:rPr>
              <a:t>Cobb-Hunter</a:t>
            </a:r>
            <a:r>
              <a:rPr lang="en-US" sz="2400" b="0" dirty="0">
                <a:latin typeface="Calibri"/>
                <a:cs typeface="Calibri"/>
              </a:rPr>
              <a:t>, 2</a:t>
            </a:r>
            <a:r>
              <a:rPr lang="en-US" sz="2400" b="0" baseline="30000" dirty="0">
                <a:latin typeface="Calibri"/>
                <a:cs typeface="Calibri"/>
              </a:rPr>
              <a:t>nd</a:t>
            </a:r>
            <a:r>
              <a:rPr lang="en-US" sz="2400" b="0" dirty="0">
                <a:latin typeface="Calibri"/>
                <a:cs typeface="Calibri"/>
              </a:rPr>
              <a:t>,  V.C, .Michael A. "Mike" </a:t>
            </a:r>
            <a:r>
              <a:rPr lang="en-US" sz="2400" dirty="0">
                <a:latin typeface="Calibri"/>
                <a:cs typeface="Calibri"/>
              </a:rPr>
              <a:t>Anthony</a:t>
            </a:r>
            <a:r>
              <a:rPr lang="en-US" sz="2400" b="0" dirty="0">
                <a:latin typeface="Calibri"/>
                <a:cs typeface="Calibri"/>
              </a:rPr>
              <a:t>,</a:t>
            </a:r>
          </a:p>
          <a:p>
            <a:pPr marL="0" indent="0"/>
            <a:r>
              <a:rPr lang="en-US" sz="2400" b="0" dirty="0">
                <a:latin typeface="Calibri"/>
                <a:cs typeface="Calibri"/>
              </a:rPr>
              <a:t>Jimmy C. </a:t>
            </a:r>
            <a:r>
              <a:rPr lang="en-US" sz="2400" dirty="0">
                <a:latin typeface="Calibri"/>
                <a:cs typeface="Calibri"/>
              </a:rPr>
              <a:t>Bales</a:t>
            </a:r>
            <a:r>
              <a:rPr lang="en-US" sz="2400" b="0" dirty="0">
                <a:latin typeface="Calibri"/>
                <a:cs typeface="Calibri"/>
              </a:rPr>
              <a:t>, </a:t>
            </a:r>
            <a:r>
              <a:rPr lang="en-US" sz="2400" b="0" dirty="0" err="1">
                <a:latin typeface="Calibri"/>
                <a:cs typeface="Calibri"/>
              </a:rPr>
              <a:t>Ed.D</a:t>
            </a:r>
            <a:r>
              <a:rPr lang="en-US" sz="2400" b="0" dirty="0">
                <a:latin typeface="Calibri"/>
                <a:cs typeface="Calibri"/>
              </a:rPr>
              <a:t>, .Nathan </a:t>
            </a:r>
            <a:r>
              <a:rPr lang="en-US" sz="2400" dirty="0" err="1">
                <a:latin typeface="Calibri"/>
                <a:cs typeface="Calibri"/>
              </a:rPr>
              <a:t>Ballentine</a:t>
            </a:r>
            <a:r>
              <a:rPr lang="en-US" sz="2400" b="0" dirty="0">
                <a:latin typeface="Calibri"/>
                <a:cs typeface="Calibri"/>
              </a:rPr>
              <a:t>, Alan D.</a:t>
            </a:r>
          </a:p>
          <a:p>
            <a:pPr marL="0" indent="0"/>
            <a:r>
              <a:rPr lang="en-US" sz="2400" dirty="0">
                <a:latin typeface="Calibri"/>
                <a:cs typeface="Calibri"/>
              </a:rPr>
              <a:t>Clemmons</a:t>
            </a:r>
            <a:r>
              <a:rPr lang="en-US" sz="2400" b="0" dirty="0">
                <a:latin typeface="Calibri"/>
                <a:cs typeface="Calibri"/>
              </a:rPr>
              <a:t>, William "Bill" </a:t>
            </a:r>
            <a:r>
              <a:rPr lang="en-US" sz="2400" dirty="0">
                <a:latin typeface="Calibri"/>
                <a:cs typeface="Calibri"/>
              </a:rPr>
              <a:t>Clyburn</a:t>
            </a:r>
            <a:r>
              <a:rPr lang="en-US" sz="2400" b="0" dirty="0">
                <a:latin typeface="Calibri"/>
                <a:cs typeface="Calibri"/>
              </a:rPr>
              <a:t>, J. </a:t>
            </a:r>
            <a:r>
              <a:rPr lang="en-US" sz="2400" b="0" dirty="0" err="1">
                <a:latin typeface="Calibri"/>
                <a:cs typeface="Calibri"/>
              </a:rPr>
              <a:t>Derham</a:t>
            </a:r>
            <a:r>
              <a:rPr lang="en-US" sz="2400" b="0" dirty="0">
                <a:latin typeface="Calibri"/>
                <a:cs typeface="Calibri"/>
              </a:rPr>
              <a:t> </a:t>
            </a:r>
            <a:r>
              <a:rPr lang="en-US" sz="2400" dirty="0">
                <a:latin typeface="Calibri"/>
                <a:cs typeface="Calibri"/>
              </a:rPr>
              <a:t>Cole</a:t>
            </a:r>
            <a:r>
              <a:rPr lang="en-US" sz="2400" b="0" dirty="0">
                <a:latin typeface="Calibri"/>
                <a:cs typeface="Calibri"/>
              </a:rPr>
              <a:t>, Jr.,</a:t>
            </a:r>
          </a:p>
          <a:p>
            <a:pPr marL="0" indent="0"/>
            <a:r>
              <a:rPr lang="en-US" sz="2400" b="0" dirty="0">
                <a:latin typeface="Calibri"/>
                <a:cs typeface="Calibri"/>
              </a:rPr>
              <a:t>Heather </a:t>
            </a:r>
            <a:r>
              <a:rPr lang="en-US" sz="2400" dirty="0" err="1">
                <a:latin typeface="Calibri"/>
                <a:cs typeface="Calibri"/>
              </a:rPr>
              <a:t>Ammons</a:t>
            </a:r>
            <a:r>
              <a:rPr lang="en-US" sz="2400" dirty="0">
                <a:latin typeface="Calibri"/>
                <a:cs typeface="Calibri"/>
              </a:rPr>
              <a:t> Crawford</a:t>
            </a:r>
            <a:r>
              <a:rPr lang="en-US" sz="2400" b="0" dirty="0">
                <a:latin typeface="Calibri"/>
                <a:cs typeface="Calibri"/>
              </a:rPr>
              <a:t>, Shannon S. </a:t>
            </a:r>
            <a:r>
              <a:rPr lang="en-US" sz="2400" dirty="0">
                <a:latin typeface="Calibri"/>
                <a:cs typeface="Calibri"/>
              </a:rPr>
              <a:t>Erickson</a:t>
            </a:r>
            <a:r>
              <a:rPr lang="en-US" sz="2400" b="0" dirty="0">
                <a:latin typeface="Calibri"/>
                <a:cs typeface="Calibri"/>
              </a:rPr>
              <a:t>,</a:t>
            </a:r>
          </a:p>
          <a:p>
            <a:pPr marL="0" indent="0"/>
            <a:r>
              <a:rPr lang="en-US" sz="2400" b="0" dirty="0" err="1">
                <a:latin typeface="Calibri"/>
                <a:cs typeface="Calibri"/>
              </a:rPr>
              <a:t>Kirkman</a:t>
            </a:r>
            <a:r>
              <a:rPr lang="en-US" sz="2400" b="0" dirty="0">
                <a:latin typeface="Calibri"/>
                <a:cs typeface="Calibri"/>
              </a:rPr>
              <a:t> </a:t>
            </a:r>
            <a:r>
              <a:rPr lang="en-US" sz="2400" dirty="0">
                <a:latin typeface="Calibri"/>
                <a:cs typeface="Calibri"/>
              </a:rPr>
              <a:t>Finlay</a:t>
            </a:r>
            <a:r>
              <a:rPr lang="en-US" sz="2400" b="0" dirty="0">
                <a:latin typeface="Calibri"/>
                <a:cs typeface="Calibri"/>
              </a:rPr>
              <a:t>, III, Jackie E. "Coach" </a:t>
            </a:r>
            <a:r>
              <a:rPr lang="en-US" sz="2400" dirty="0">
                <a:latin typeface="Calibri"/>
                <a:cs typeface="Calibri"/>
              </a:rPr>
              <a:t>Hayes</a:t>
            </a:r>
            <a:r>
              <a:rPr lang="en-US" sz="2400" b="0" dirty="0">
                <a:latin typeface="Calibri"/>
                <a:cs typeface="Calibri"/>
              </a:rPr>
              <a:t>, William G.</a:t>
            </a:r>
          </a:p>
          <a:p>
            <a:pPr marL="0" indent="0"/>
            <a:r>
              <a:rPr lang="en-US" sz="2400" b="0" dirty="0">
                <a:latin typeface="Calibri"/>
                <a:cs typeface="Calibri"/>
              </a:rPr>
              <a:t>"Bill" </a:t>
            </a:r>
            <a:r>
              <a:rPr lang="en-US" sz="2400" dirty="0" err="1">
                <a:latin typeface="Calibri"/>
                <a:cs typeface="Calibri"/>
              </a:rPr>
              <a:t>Herbkersman</a:t>
            </a:r>
            <a:r>
              <a:rPr lang="en-US" sz="2400" b="0" dirty="0">
                <a:latin typeface="Calibri"/>
                <a:cs typeface="Calibri"/>
              </a:rPr>
              <a:t>, Lonnie </a:t>
            </a:r>
            <a:r>
              <a:rPr lang="en-US" sz="2400" dirty="0" err="1">
                <a:latin typeface="Calibri"/>
                <a:cs typeface="Calibri"/>
              </a:rPr>
              <a:t>Hosey</a:t>
            </a:r>
            <a:r>
              <a:rPr lang="en-US" sz="2400" b="0" dirty="0">
                <a:latin typeface="Calibri"/>
                <a:cs typeface="Calibri"/>
              </a:rPr>
              <a:t>, Chip </a:t>
            </a:r>
            <a:r>
              <a:rPr lang="en-US" sz="2400" dirty="0">
                <a:latin typeface="Calibri"/>
                <a:cs typeface="Calibri"/>
              </a:rPr>
              <a:t>Huggins</a:t>
            </a:r>
            <a:r>
              <a:rPr lang="en-US" sz="2400" b="0" dirty="0">
                <a:latin typeface="Calibri"/>
                <a:cs typeface="Calibri"/>
              </a:rPr>
              <a:t>, Dwight</a:t>
            </a:r>
          </a:p>
          <a:p>
            <a:pPr marL="0" indent="0"/>
            <a:r>
              <a:rPr lang="en-US" sz="2400" dirty="0" err="1">
                <a:latin typeface="Calibri"/>
                <a:cs typeface="Calibri"/>
              </a:rPr>
              <a:t>Loftis</a:t>
            </a:r>
            <a:r>
              <a:rPr lang="en-US" sz="2400" b="0" dirty="0">
                <a:latin typeface="Calibri"/>
                <a:cs typeface="Calibri"/>
              </a:rPr>
              <a:t>, Phillip D. </a:t>
            </a:r>
            <a:r>
              <a:rPr lang="en-US" sz="2400" dirty="0">
                <a:latin typeface="Calibri"/>
                <a:cs typeface="Calibri"/>
              </a:rPr>
              <a:t>Lowe</a:t>
            </a:r>
            <a:r>
              <a:rPr lang="en-US" sz="2400" b="0" dirty="0">
                <a:latin typeface="Calibri"/>
                <a:cs typeface="Calibri"/>
              </a:rPr>
              <a:t>, Michael A. </a:t>
            </a:r>
            <a:r>
              <a:rPr lang="en-US" sz="2400" dirty="0">
                <a:latin typeface="Calibri"/>
                <a:cs typeface="Calibri"/>
              </a:rPr>
              <a:t>Pitts</a:t>
            </a:r>
            <a:r>
              <a:rPr lang="en-US" sz="2400" b="0" dirty="0">
                <a:latin typeface="Calibri"/>
                <a:cs typeface="Calibri"/>
              </a:rPr>
              <a:t>, J. Todd</a:t>
            </a:r>
          </a:p>
          <a:p>
            <a:pPr marL="0" indent="0"/>
            <a:r>
              <a:rPr lang="en-US" sz="2400" dirty="0">
                <a:latin typeface="Calibri"/>
                <a:cs typeface="Calibri"/>
              </a:rPr>
              <a:t>Rutherford</a:t>
            </a:r>
            <a:r>
              <a:rPr lang="en-US" sz="2400" b="0" dirty="0">
                <a:latin typeface="Calibri"/>
                <a:cs typeface="Calibri"/>
              </a:rPr>
              <a:t>, G. Murrell </a:t>
            </a:r>
            <a:r>
              <a:rPr lang="en-US" sz="2400" dirty="0">
                <a:latin typeface="Calibri"/>
                <a:cs typeface="Calibri"/>
              </a:rPr>
              <a:t>Smith</a:t>
            </a:r>
            <a:r>
              <a:rPr lang="en-US" sz="2400" b="0" dirty="0">
                <a:latin typeface="Calibri"/>
                <a:cs typeface="Calibri"/>
              </a:rPr>
              <a:t>, Jr., Garry R. </a:t>
            </a:r>
            <a:r>
              <a:rPr lang="en-US" sz="2400" dirty="0">
                <a:latin typeface="Calibri"/>
                <a:cs typeface="Calibri"/>
              </a:rPr>
              <a:t>Smith</a:t>
            </a:r>
            <a:r>
              <a:rPr lang="en-US" sz="2400" b="0" dirty="0">
                <a:latin typeface="Calibri"/>
                <a:cs typeface="Calibri"/>
              </a:rPr>
              <a:t>, F.</a:t>
            </a:r>
          </a:p>
          <a:p>
            <a:pPr marL="0" indent="0"/>
            <a:r>
              <a:rPr lang="en-US" sz="2400" b="0" dirty="0">
                <a:latin typeface="Calibri"/>
                <a:cs typeface="Calibri"/>
              </a:rPr>
              <a:t>Michael "Mike" </a:t>
            </a:r>
            <a:r>
              <a:rPr lang="en-US" sz="2400" dirty="0" err="1">
                <a:latin typeface="Calibri"/>
                <a:cs typeface="Calibri"/>
              </a:rPr>
              <a:t>Sottile</a:t>
            </a:r>
            <a:r>
              <a:rPr lang="en-US" sz="2400" b="0" dirty="0">
                <a:latin typeface="Calibri"/>
                <a:cs typeface="Calibri"/>
              </a:rPr>
              <a:t>, Leonidas E. "Leon</a:t>
            </a:r>
            <a:r>
              <a:rPr lang="en-US" sz="2400" dirty="0">
                <a:latin typeface="Calibri"/>
                <a:cs typeface="Calibri"/>
              </a:rPr>
              <a:t>" </a:t>
            </a:r>
            <a:r>
              <a:rPr lang="en-US" sz="2400" dirty="0" err="1">
                <a:latin typeface="Calibri"/>
                <a:cs typeface="Calibri"/>
              </a:rPr>
              <a:t>Stavrinakis</a:t>
            </a:r>
            <a:r>
              <a:rPr lang="en-US" sz="2400" b="0" dirty="0">
                <a:latin typeface="Calibri"/>
                <a:cs typeface="Calibri"/>
              </a:rPr>
              <a:t>,</a:t>
            </a:r>
          </a:p>
          <a:p>
            <a:pPr marL="0" indent="0"/>
            <a:r>
              <a:rPr lang="en-US" sz="2400" b="0" dirty="0">
                <a:latin typeface="Calibri"/>
                <a:cs typeface="Calibri"/>
              </a:rPr>
              <a:t>William R. "Bill" </a:t>
            </a:r>
            <a:r>
              <a:rPr lang="en-US" sz="2400" dirty="0" err="1">
                <a:latin typeface="Calibri"/>
                <a:cs typeface="Calibri"/>
              </a:rPr>
              <a:t>Whitmire</a:t>
            </a:r>
            <a:endParaRPr lang="en-US" sz="2400" dirty="0">
              <a:latin typeface="Calibri"/>
              <a:cs typeface="Calibri"/>
            </a:endParaRPr>
          </a:p>
          <a:p>
            <a:pPr marL="0" indent="0"/>
            <a:endParaRPr lang="en-US" sz="2400" b="0" dirty="0">
              <a:latin typeface="Calibri"/>
              <a:cs typeface="Calibri"/>
            </a:endParaRPr>
          </a:p>
        </p:txBody>
      </p:sp>
    </p:spTree>
    <p:extLst>
      <p:ext uri="{BB962C8B-B14F-4D97-AF65-F5344CB8AC3E}">
        <p14:creationId xmlns:p14="http://schemas.microsoft.com/office/powerpoint/2010/main" val="1672857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Senate Finance Committee</a:t>
            </a:r>
            <a:br>
              <a:rPr lang="en-US" dirty="0"/>
            </a:br>
            <a:endParaRPr lang="en-US" dirty="0"/>
          </a:p>
        </p:txBody>
      </p:sp>
      <p:sp>
        <p:nvSpPr>
          <p:cNvPr id="3" name="Content Placeholder 2"/>
          <p:cNvSpPr>
            <a:spLocks noGrp="1"/>
          </p:cNvSpPr>
          <p:nvPr>
            <p:ph idx="1"/>
          </p:nvPr>
        </p:nvSpPr>
        <p:spPr>
          <a:xfrm>
            <a:off x="381000" y="990600"/>
            <a:ext cx="8001000" cy="3579849"/>
          </a:xfrm>
        </p:spPr>
        <p:txBody>
          <a:bodyPr>
            <a:noAutofit/>
          </a:bodyPr>
          <a:lstStyle/>
          <a:p>
            <a:pPr marL="0" indent="0"/>
            <a:r>
              <a:rPr lang="en-US" sz="3200" b="0" dirty="0">
                <a:solidFill>
                  <a:srgbClr val="25425E"/>
                </a:solidFill>
                <a:latin typeface="Calibri"/>
                <a:ea typeface="Arial"/>
                <a:cs typeface="Calibri"/>
              </a:rPr>
              <a:t>Hugh K. </a:t>
            </a:r>
            <a:r>
              <a:rPr lang="en-US" sz="3200" dirty="0">
                <a:solidFill>
                  <a:srgbClr val="25425E"/>
                </a:solidFill>
                <a:latin typeface="Calibri"/>
                <a:ea typeface="Arial"/>
                <a:cs typeface="Calibri"/>
              </a:rPr>
              <a:t>Leatherman</a:t>
            </a:r>
            <a:r>
              <a:rPr lang="en-US" sz="3200" b="0" dirty="0">
                <a:solidFill>
                  <a:srgbClr val="25425E"/>
                </a:solidFill>
                <a:latin typeface="Calibri"/>
                <a:ea typeface="Arial"/>
                <a:cs typeface="Calibri"/>
              </a:rPr>
              <a:t>, Sr., </a:t>
            </a:r>
            <a:r>
              <a:rPr lang="en-US" sz="3200" b="0" i="1" dirty="0">
                <a:solidFill>
                  <a:srgbClr val="25425E"/>
                </a:solidFill>
                <a:latin typeface="Calibri"/>
                <a:ea typeface="Arial"/>
                <a:cs typeface="Calibri"/>
              </a:rPr>
              <a:t>Chairman, </a:t>
            </a:r>
            <a:r>
              <a:rPr lang="en-US" sz="3200" b="0" dirty="0">
                <a:solidFill>
                  <a:srgbClr val="000000"/>
                </a:solidFill>
                <a:latin typeface="Calibri"/>
                <a:ea typeface="Arial"/>
                <a:cs typeface="Calibri"/>
              </a:rPr>
              <a:t>N</a:t>
            </a:r>
            <a:r>
              <a:rPr lang="en-US" sz="3200" b="0" dirty="0">
                <a:solidFill>
                  <a:srgbClr val="25425E"/>
                </a:solidFill>
                <a:latin typeface="Calibri"/>
                <a:ea typeface="Arial"/>
                <a:cs typeface="Calibri"/>
              </a:rPr>
              <a:t>ikki G. </a:t>
            </a:r>
            <a:r>
              <a:rPr lang="en-US" sz="3200" dirty="0" err="1">
                <a:solidFill>
                  <a:srgbClr val="25425E"/>
                </a:solidFill>
                <a:latin typeface="Calibri"/>
                <a:ea typeface="Arial"/>
                <a:cs typeface="Calibri"/>
              </a:rPr>
              <a:t>Setzler</a:t>
            </a:r>
            <a:r>
              <a:rPr lang="en-US" sz="3200" b="0" dirty="0">
                <a:solidFill>
                  <a:srgbClr val="25425E"/>
                </a:solidFill>
                <a:latin typeface="Calibri"/>
                <a:ea typeface="Arial"/>
                <a:cs typeface="Calibri"/>
              </a:rPr>
              <a:t>, H</a:t>
            </a:r>
            <a:r>
              <a:rPr lang="en-US" sz="3200" b="0" dirty="0">
                <a:solidFill>
                  <a:srgbClr val="000000"/>
                </a:solidFill>
                <a:latin typeface="Calibri"/>
                <a:ea typeface="Arial"/>
                <a:cs typeface="Calibri"/>
              </a:rPr>
              <a:t>a</a:t>
            </a:r>
            <a:r>
              <a:rPr lang="en-US" sz="3200" b="0" dirty="0">
                <a:solidFill>
                  <a:srgbClr val="25425E"/>
                </a:solidFill>
                <a:latin typeface="Calibri"/>
                <a:ea typeface="Arial"/>
                <a:cs typeface="Calibri"/>
              </a:rPr>
              <a:t>rvey S. </a:t>
            </a:r>
            <a:r>
              <a:rPr lang="en-US" sz="3200" dirty="0">
                <a:solidFill>
                  <a:srgbClr val="25425E"/>
                </a:solidFill>
                <a:latin typeface="Calibri"/>
                <a:ea typeface="Arial"/>
                <a:cs typeface="Calibri"/>
              </a:rPr>
              <a:t>Peeler</a:t>
            </a:r>
            <a:r>
              <a:rPr lang="en-US" sz="3200" b="0" dirty="0">
                <a:solidFill>
                  <a:srgbClr val="25425E"/>
                </a:solidFill>
                <a:latin typeface="Calibri"/>
                <a:ea typeface="Arial"/>
                <a:cs typeface="Calibri"/>
              </a:rPr>
              <a:t>, </a:t>
            </a:r>
            <a:r>
              <a:rPr lang="en-US" sz="3200" b="0" dirty="0" err="1">
                <a:solidFill>
                  <a:srgbClr val="25425E"/>
                </a:solidFill>
                <a:latin typeface="Calibri"/>
                <a:ea typeface="Arial"/>
                <a:cs typeface="Calibri"/>
              </a:rPr>
              <a:t>Jr</a:t>
            </a:r>
            <a:r>
              <a:rPr lang="en-US" sz="3200" b="0" dirty="0">
                <a:solidFill>
                  <a:srgbClr val="25425E"/>
                </a:solidFill>
                <a:latin typeface="Calibri"/>
                <a:ea typeface="Arial"/>
                <a:cs typeface="Calibri"/>
              </a:rPr>
              <a:t>, .Jo</a:t>
            </a:r>
            <a:r>
              <a:rPr lang="en-US" sz="3200" b="0" dirty="0">
                <a:solidFill>
                  <a:srgbClr val="000000"/>
                </a:solidFill>
                <a:latin typeface="Calibri"/>
                <a:ea typeface="Arial"/>
                <a:cs typeface="Calibri"/>
              </a:rPr>
              <a:t>h</a:t>
            </a:r>
            <a:r>
              <a:rPr lang="en-US" sz="3200" b="0" dirty="0">
                <a:solidFill>
                  <a:srgbClr val="25425E"/>
                </a:solidFill>
                <a:latin typeface="Calibri"/>
                <a:ea typeface="Arial"/>
                <a:cs typeface="Calibri"/>
              </a:rPr>
              <a:t>n W. </a:t>
            </a:r>
            <a:r>
              <a:rPr lang="en-US" sz="3200" dirty="0">
                <a:solidFill>
                  <a:srgbClr val="25425E"/>
                </a:solidFill>
                <a:latin typeface="Calibri"/>
                <a:ea typeface="Arial"/>
                <a:cs typeface="Calibri"/>
              </a:rPr>
              <a:t>Matthews</a:t>
            </a:r>
            <a:r>
              <a:rPr lang="en-US" sz="3200" b="0" dirty="0">
                <a:solidFill>
                  <a:srgbClr val="25425E"/>
                </a:solidFill>
                <a:latin typeface="Calibri"/>
                <a:ea typeface="Arial"/>
                <a:cs typeface="Calibri"/>
              </a:rPr>
              <a:t>, Jr., Gle</a:t>
            </a:r>
            <a:r>
              <a:rPr lang="en-US" sz="3200" b="0" dirty="0">
                <a:solidFill>
                  <a:srgbClr val="000000"/>
                </a:solidFill>
                <a:latin typeface="Calibri"/>
                <a:ea typeface="Arial"/>
                <a:cs typeface="Calibri"/>
              </a:rPr>
              <a:t>n</a:t>
            </a:r>
            <a:r>
              <a:rPr lang="en-US" sz="3200" b="0" dirty="0">
                <a:solidFill>
                  <a:srgbClr val="25425E"/>
                </a:solidFill>
                <a:latin typeface="Calibri"/>
                <a:ea typeface="Arial"/>
                <a:cs typeface="Calibri"/>
              </a:rPr>
              <a:t>n G. </a:t>
            </a:r>
            <a:r>
              <a:rPr lang="en-US" sz="3200" dirty="0">
                <a:solidFill>
                  <a:srgbClr val="25425E"/>
                </a:solidFill>
                <a:latin typeface="Calibri"/>
                <a:ea typeface="Arial"/>
                <a:cs typeface="Calibri"/>
              </a:rPr>
              <a:t>Reese</a:t>
            </a:r>
            <a:r>
              <a:rPr lang="en-US" sz="3200" b="0" dirty="0">
                <a:solidFill>
                  <a:srgbClr val="25425E"/>
                </a:solidFill>
                <a:latin typeface="Calibri"/>
                <a:ea typeface="Arial"/>
                <a:cs typeface="Calibri"/>
              </a:rPr>
              <a:t>, Thom</a:t>
            </a:r>
            <a:r>
              <a:rPr lang="en-US" sz="3200" b="0" dirty="0">
                <a:solidFill>
                  <a:srgbClr val="000000"/>
                </a:solidFill>
                <a:latin typeface="Calibri"/>
                <a:ea typeface="Arial"/>
                <a:cs typeface="Calibri"/>
              </a:rPr>
              <a:t>a</a:t>
            </a:r>
            <a:r>
              <a:rPr lang="en-US" sz="3200" b="0" dirty="0">
                <a:solidFill>
                  <a:srgbClr val="25425E"/>
                </a:solidFill>
                <a:latin typeface="Calibri"/>
                <a:ea typeface="Arial"/>
                <a:cs typeface="Calibri"/>
              </a:rPr>
              <a:t>s C. </a:t>
            </a:r>
            <a:r>
              <a:rPr lang="en-US" sz="3200" dirty="0">
                <a:solidFill>
                  <a:srgbClr val="25425E"/>
                </a:solidFill>
                <a:latin typeface="Calibri"/>
                <a:ea typeface="Arial"/>
                <a:cs typeface="Calibri"/>
              </a:rPr>
              <a:t>Alexander</a:t>
            </a:r>
            <a:r>
              <a:rPr lang="en-US" sz="3200" b="0" dirty="0">
                <a:solidFill>
                  <a:srgbClr val="25425E"/>
                </a:solidFill>
                <a:latin typeface="Calibri"/>
                <a:ea typeface="Arial"/>
                <a:cs typeface="Calibri"/>
              </a:rPr>
              <a:t>, Lawre</a:t>
            </a:r>
            <a:r>
              <a:rPr lang="en-US" sz="3200" b="0" dirty="0">
                <a:solidFill>
                  <a:srgbClr val="000000"/>
                </a:solidFill>
                <a:latin typeface="Calibri"/>
                <a:ea typeface="Arial"/>
                <a:cs typeface="Calibri"/>
              </a:rPr>
              <a:t>n</a:t>
            </a:r>
            <a:r>
              <a:rPr lang="en-US" sz="3200" b="0" dirty="0">
                <a:solidFill>
                  <a:srgbClr val="25425E"/>
                </a:solidFill>
                <a:latin typeface="Calibri"/>
                <a:ea typeface="Arial"/>
                <a:cs typeface="Calibri"/>
              </a:rPr>
              <a:t>ce K. "Larry" </a:t>
            </a:r>
            <a:r>
              <a:rPr lang="en-US" sz="3200" dirty="0">
                <a:solidFill>
                  <a:srgbClr val="25425E"/>
                </a:solidFill>
                <a:latin typeface="Calibri"/>
                <a:ea typeface="Arial"/>
                <a:cs typeface="Calibri"/>
              </a:rPr>
              <a:t>Grooms</a:t>
            </a:r>
            <a:r>
              <a:rPr lang="en-US" sz="3200" b="0" dirty="0">
                <a:solidFill>
                  <a:srgbClr val="25425E"/>
                </a:solidFill>
                <a:latin typeface="Calibri"/>
                <a:ea typeface="Arial"/>
                <a:cs typeface="Calibri"/>
              </a:rPr>
              <a:t>, Daniel</a:t>
            </a:r>
            <a:r>
              <a:rPr lang="en-US" sz="3200" b="0" dirty="0">
                <a:solidFill>
                  <a:srgbClr val="000000"/>
                </a:solidFill>
                <a:latin typeface="Calibri"/>
                <a:ea typeface="Arial"/>
                <a:cs typeface="Calibri"/>
              </a:rPr>
              <a:t> </a:t>
            </a:r>
            <a:r>
              <a:rPr lang="en-US" sz="3200" b="0" dirty="0">
                <a:solidFill>
                  <a:srgbClr val="25425E"/>
                </a:solidFill>
                <a:latin typeface="Calibri"/>
                <a:ea typeface="Arial"/>
                <a:cs typeface="Calibri"/>
              </a:rPr>
              <a:t>B. "Danny" </a:t>
            </a:r>
            <a:r>
              <a:rPr lang="en-US" sz="3200" dirty="0" err="1">
                <a:solidFill>
                  <a:srgbClr val="25425E"/>
                </a:solidFill>
                <a:latin typeface="Calibri"/>
                <a:ea typeface="Arial"/>
                <a:cs typeface="Calibri"/>
              </a:rPr>
              <a:t>Verdin</a:t>
            </a:r>
            <a:r>
              <a:rPr lang="en-US" sz="3200" b="0" dirty="0">
                <a:solidFill>
                  <a:srgbClr val="25425E"/>
                </a:solidFill>
                <a:latin typeface="Calibri"/>
                <a:ea typeface="Arial"/>
                <a:cs typeface="Calibri"/>
              </a:rPr>
              <a:t>, III, Ronnie </a:t>
            </a:r>
            <a:r>
              <a:rPr lang="en-US" sz="3200" b="0" dirty="0">
                <a:solidFill>
                  <a:srgbClr val="000000"/>
                </a:solidFill>
                <a:latin typeface="Calibri"/>
                <a:ea typeface="Arial"/>
                <a:cs typeface="Calibri"/>
              </a:rPr>
              <a:t>W</a:t>
            </a:r>
            <a:r>
              <a:rPr lang="en-US" sz="3200" b="0" dirty="0">
                <a:solidFill>
                  <a:srgbClr val="25425E"/>
                </a:solidFill>
                <a:latin typeface="Calibri"/>
                <a:ea typeface="Arial"/>
                <a:cs typeface="Calibri"/>
              </a:rPr>
              <a:t>. </a:t>
            </a:r>
            <a:r>
              <a:rPr lang="en-US" sz="3200" dirty="0">
                <a:solidFill>
                  <a:srgbClr val="25425E"/>
                </a:solidFill>
                <a:latin typeface="Calibri"/>
                <a:ea typeface="Arial"/>
                <a:cs typeface="Calibri"/>
              </a:rPr>
              <a:t>Cromer</a:t>
            </a:r>
            <a:r>
              <a:rPr lang="en-US" sz="3200" b="0" dirty="0">
                <a:solidFill>
                  <a:srgbClr val="25425E"/>
                </a:solidFill>
                <a:latin typeface="Calibri"/>
                <a:ea typeface="Arial"/>
                <a:cs typeface="Calibri"/>
              </a:rPr>
              <a:t>, Darrell </a:t>
            </a:r>
            <a:r>
              <a:rPr lang="en-US" sz="3200" dirty="0">
                <a:solidFill>
                  <a:srgbClr val="000000"/>
                </a:solidFill>
                <a:latin typeface="Calibri"/>
                <a:ea typeface="Arial"/>
                <a:cs typeface="Calibri"/>
              </a:rPr>
              <a:t>J</a:t>
            </a:r>
            <a:r>
              <a:rPr lang="en-US" sz="3200" dirty="0">
                <a:solidFill>
                  <a:srgbClr val="25425E"/>
                </a:solidFill>
                <a:latin typeface="Calibri"/>
                <a:ea typeface="Arial"/>
                <a:cs typeface="Calibri"/>
              </a:rPr>
              <a:t>ackson</a:t>
            </a:r>
            <a:r>
              <a:rPr lang="en-US" sz="3200" b="0" dirty="0">
                <a:solidFill>
                  <a:srgbClr val="25425E"/>
                </a:solidFill>
                <a:latin typeface="Calibri"/>
                <a:ea typeface="Arial"/>
                <a:cs typeface="Calibri"/>
              </a:rPr>
              <a:t>, Kent M. </a:t>
            </a:r>
            <a:r>
              <a:rPr lang="en-US" sz="3200" dirty="0">
                <a:solidFill>
                  <a:srgbClr val="25425E"/>
                </a:solidFill>
                <a:latin typeface="Calibri"/>
                <a:ea typeface="Arial"/>
                <a:cs typeface="Calibri"/>
              </a:rPr>
              <a:t>W</a:t>
            </a:r>
            <a:r>
              <a:rPr lang="en-US" sz="3200" dirty="0">
                <a:solidFill>
                  <a:srgbClr val="000000"/>
                </a:solidFill>
                <a:latin typeface="Calibri"/>
                <a:ea typeface="Arial"/>
                <a:cs typeface="Calibri"/>
              </a:rPr>
              <a:t>i</a:t>
            </a:r>
            <a:r>
              <a:rPr lang="en-US" sz="3200" dirty="0">
                <a:solidFill>
                  <a:srgbClr val="25425E"/>
                </a:solidFill>
                <a:latin typeface="Calibri"/>
                <a:ea typeface="Arial"/>
                <a:cs typeface="Calibri"/>
              </a:rPr>
              <a:t>lliams</a:t>
            </a:r>
            <a:r>
              <a:rPr lang="en-US" sz="3200" b="0" dirty="0">
                <a:solidFill>
                  <a:srgbClr val="25425E"/>
                </a:solidFill>
                <a:latin typeface="Calibri"/>
                <a:ea typeface="Arial"/>
                <a:cs typeface="Calibri"/>
              </a:rPr>
              <a:t>, Paul G. </a:t>
            </a:r>
            <a:r>
              <a:rPr lang="en-US" sz="3200" dirty="0">
                <a:solidFill>
                  <a:srgbClr val="25425E"/>
                </a:solidFill>
                <a:latin typeface="Calibri"/>
                <a:ea typeface="Arial"/>
                <a:cs typeface="Calibri"/>
              </a:rPr>
              <a:t>Ca</a:t>
            </a:r>
            <a:r>
              <a:rPr lang="en-US" sz="3200" dirty="0">
                <a:solidFill>
                  <a:srgbClr val="000000"/>
                </a:solidFill>
                <a:latin typeface="Calibri"/>
                <a:ea typeface="Arial"/>
                <a:cs typeface="Calibri"/>
              </a:rPr>
              <a:t>m</a:t>
            </a:r>
            <a:r>
              <a:rPr lang="en-US" sz="3200" dirty="0">
                <a:solidFill>
                  <a:srgbClr val="25425E"/>
                </a:solidFill>
                <a:latin typeface="Calibri"/>
                <a:ea typeface="Arial"/>
                <a:cs typeface="Calibri"/>
              </a:rPr>
              <a:t>pbell</a:t>
            </a:r>
            <a:r>
              <a:rPr lang="en-US" sz="3200" b="0" dirty="0">
                <a:solidFill>
                  <a:srgbClr val="25425E"/>
                </a:solidFill>
                <a:latin typeface="Calibri"/>
                <a:ea typeface="Arial"/>
                <a:cs typeface="Calibri"/>
              </a:rPr>
              <a:t>, Jr., Tom </a:t>
            </a:r>
            <a:r>
              <a:rPr lang="en-US" sz="3200" dirty="0">
                <a:solidFill>
                  <a:srgbClr val="25425E"/>
                </a:solidFill>
                <a:latin typeface="Calibri"/>
                <a:ea typeface="Arial"/>
                <a:cs typeface="Calibri"/>
              </a:rPr>
              <a:t>Davis</a:t>
            </a:r>
            <a:r>
              <a:rPr lang="en-US" sz="3200" b="0" dirty="0">
                <a:solidFill>
                  <a:srgbClr val="25425E"/>
                </a:solidFill>
                <a:latin typeface="Calibri"/>
                <a:ea typeface="Arial"/>
                <a:cs typeface="Calibri"/>
              </a:rPr>
              <a:t>, Fl</a:t>
            </a:r>
            <a:r>
              <a:rPr lang="en-US" sz="3200" b="0" dirty="0">
                <a:solidFill>
                  <a:srgbClr val="000000"/>
                </a:solidFill>
                <a:latin typeface="Calibri"/>
                <a:ea typeface="Arial"/>
                <a:cs typeface="Calibri"/>
              </a:rPr>
              <a:t>o</a:t>
            </a:r>
            <a:r>
              <a:rPr lang="en-US" sz="3200" b="0" dirty="0">
                <a:solidFill>
                  <a:srgbClr val="25425E"/>
                </a:solidFill>
                <a:latin typeface="Calibri"/>
                <a:ea typeface="Arial"/>
                <a:cs typeface="Calibri"/>
              </a:rPr>
              <a:t>yd </a:t>
            </a:r>
            <a:r>
              <a:rPr lang="en-US" sz="3200" dirty="0">
                <a:solidFill>
                  <a:srgbClr val="25425E"/>
                </a:solidFill>
                <a:latin typeface="Calibri"/>
                <a:ea typeface="Arial"/>
                <a:cs typeface="Calibri"/>
              </a:rPr>
              <a:t>Nichol</a:t>
            </a:r>
            <a:r>
              <a:rPr lang="en-US" sz="3200" dirty="0">
                <a:solidFill>
                  <a:srgbClr val="000000"/>
                </a:solidFill>
                <a:latin typeface="Calibri"/>
                <a:ea typeface="Arial"/>
                <a:cs typeface="Calibri"/>
              </a:rPr>
              <a:t>s</a:t>
            </a:r>
            <a:r>
              <a:rPr lang="en-US" sz="3200" dirty="0">
                <a:solidFill>
                  <a:srgbClr val="25425E"/>
                </a:solidFill>
                <a:latin typeface="Calibri"/>
                <a:ea typeface="Arial"/>
                <a:cs typeface="Calibri"/>
              </a:rPr>
              <a:t>on</a:t>
            </a:r>
            <a:r>
              <a:rPr lang="en-US" sz="3200" b="0" dirty="0">
                <a:solidFill>
                  <a:srgbClr val="25425E"/>
                </a:solidFill>
                <a:latin typeface="Calibri"/>
                <a:ea typeface="Arial"/>
                <a:cs typeface="Calibri"/>
              </a:rPr>
              <a:t>, Vincent A. </a:t>
            </a:r>
            <a:r>
              <a:rPr lang="en-US" sz="3200" dirty="0" err="1">
                <a:solidFill>
                  <a:srgbClr val="25425E"/>
                </a:solidFill>
                <a:latin typeface="Calibri"/>
                <a:ea typeface="Arial"/>
                <a:cs typeface="Calibri"/>
              </a:rPr>
              <a:t>Sh</a:t>
            </a:r>
            <a:r>
              <a:rPr lang="en-US" sz="3200" dirty="0" err="1">
                <a:solidFill>
                  <a:srgbClr val="000000"/>
                </a:solidFill>
                <a:latin typeface="Calibri"/>
                <a:ea typeface="Arial"/>
                <a:cs typeface="Calibri"/>
              </a:rPr>
              <a:t>e</a:t>
            </a:r>
            <a:r>
              <a:rPr lang="en-US" sz="3200" dirty="0" err="1">
                <a:solidFill>
                  <a:srgbClr val="25425E"/>
                </a:solidFill>
                <a:latin typeface="Calibri"/>
                <a:ea typeface="Arial"/>
                <a:cs typeface="Calibri"/>
              </a:rPr>
              <a:t>heen</a:t>
            </a:r>
            <a:r>
              <a:rPr lang="en-US" sz="3200" b="0" dirty="0">
                <a:solidFill>
                  <a:srgbClr val="25425E"/>
                </a:solidFill>
                <a:latin typeface="Calibri"/>
                <a:ea typeface="Arial"/>
                <a:cs typeface="Calibri"/>
              </a:rPr>
              <a:t>, Shane R. </a:t>
            </a:r>
            <a:r>
              <a:rPr lang="en-US" sz="3200" dirty="0">
                <a:solidFill>
                  <a:srgbClr val="25425E"/>
                </a:solidFill>
                <a:latin typeface="Calibri"/>
                <a:ea typeface="Arial"/>
                <a:cs typeface="Calibri"/>
              </a:rPr>
              <a:t>Marti</a:t>
            </a:r>
            <a:r>
              <a:rPr lang="en-US" sz="3200" dirty="0">
                <a:solidFill>
                  <a:srgbClr val="000000"/>
                </a:solidFill>
                <a:latin typeface="Calibri"/>
                <a:ea typeface="Arial"/>
                <a:cs typeface="Calibri"/>
              </a:rPr>
              <a:t>n</a:t>
            </a:r>
            <a:r>
              <a:rPr lang="en-US" sz="3200" b="0" dirty="0">
                <a:solidFill>
                  <a:srgbClr val="000000"/>
                </a:solidFill>
                <a:latin typeface="Calibri"/>
                <a:ea typeface="Arial"/>
                <a:cs typeface="Calibri"/>
              </a:rPr>
              <a:t>, </a:t>
            </a:r>
            <a:r>
              <a:rPr lang="en-US" sz="3200" b="0" dirty="0">
                <a:solidFill>
                  <a:srgbClr val="25425E"/>
                </a:solidFill>
                <a:latin typeface="Calibri"/>
                <a:ea typeface="Arial"/>
                <a:cs typeface="Calibri"/>
              </a:rPr>
              <a:t>John L. </a:t>
            </a:r>
            <a:r>
              <a:rPr lang="en-US" sz="3200" dirty="0">
                <a:solidFill>
                  <a:srgbClr val="25425E"/>
                </a:solidFill>
                <a:latin typeface="Calibri"/>
                <a:ea typeface="Arial"/>
                <a:cs typeface="Calibri"/>
              </a:rPr>
              <a:t>Scott</a:t>
            </a:r>
            <a:r>
              <a:rPr lang="en-US" sz="3200" b="0" dirty="0">
                <a:solidFill>
                  <a:srgbClr val="25425E"/>
                </a:solidFill>
                <a:latin typeface="Calibri"/>
                <a:ea typeface="Arial"/>
                <a:cs typeface="Calibri"/>
              </a:rPr>
              <a:t>, </a:t>
            </a:r>
            <a:r>
              <a:rPr lang="en-US" sz="3200" b="0" dirty="0">
                <a:solidFill>
                  <a:srgbClr val="000000"/>
                </a:solidFill>
                <a:latin typeface="Calibri"/>
                <a:ea typeface="Arial"/>
                <a:cs typeface="Calibri"/>
              </a:rPr>
              <a:t>J</a:t>
            </a:r>
            <a:r>
              <a:rPr lang="en-US" sz="3200" b="0" dirty="0">
                <a:solidFill>
                  <a:srgbClr val="25425E"/>
                </a:solidFill>
                <a:latin typeface="Calibri"/>
                <a:ea typeface="Arial"/>
                <a:cs typeface="Calibri"/>
              </a:rPr>
              <a:t>r., Karl B. </a:t>
            </a:r>
            <a:r>
              <a:rPr lang="en-US" sz="3200" dirty="0">
                <a:solidFill>
                  <a:srgbClr val="25425E"/>
                </a:solidFill>
                <a:latin typeface="Calibri"/>
                <a:ea typeface="Arial"/>
                <a:cs typeface="Calibri"/>
              </a:rPr>
              <a:t>Allen</a:t>
            </a:r>
            <a:r>
              <a:rPr lang="en-US" sz="3200" b="0" dirty="0">
                <a:solidFill>
                  <a:srgbClr val="25425E"/>
                </a:solidFill>
                <a:latin typeface="Calibri"/>
                <a:ea typeface="Arial"/>
                <a:cs typeface="Calibri"/>
              </a:rPr>
              <a:t>, Cha</a:t>
            </a:r>
            <a:r>
              <a:rPr lang="en-US" sz="3200" b="0" dirty="0">
                <a:solidFill>
                  <a:srgbClr val="000000"/>
                </a:solidFill>
                <a:latin typeface="Calibri"/>
                <a:ea typeface="Arial"/>
                <a:cs typeface="Calibri"/>
              </a:rPr>
              <a:t>u</a:t>
            </a:r>
            <a:r>
              <a:rPr lang="en-US" sz="3200" b="0" dirty="0">
                <a:solidFill>
                  <a:srgbClr val="25425E"/>
                </a:solidFill>
                <a:latin typeface="Calibri"/>
                <a:ea typeface="Arial"/>
                <a:cs typeface="Calibri"/>
              </a:rPr>
              <a:t>ncey K. </a:t>
            </a:r>
            <a:r>
              <a:rPr lang="en-US" sz="3200" dirty="0">
                <a:solidFill>
                  <a:srgbClr val="25425E"/>
                </a:solidFill>
                <a:latin typeface="Calibri"/>
                <a:ea typeface="Arial"/>
                <a:cs typeface="Calibri"/>
              </a:rPr>
              <a:t>Grego</a:t>
            </a:r>
            <a:r>
              <a:rPr lang="en-US" sz="3200" dirty="0">
                <a:solidFill>
                  <a:srgbClr val="000000"/>
                </a:solidFill>
                <a:latin typeface="Calibri"/>
                <a:ea typeface="Arial"/>
                <a:cs typeface="Calibri"/>
              </a:rPr>
              <a:t>r</a:t>
            </a:r>
            <a:r>
              <a:rPr lang="en-US" sz="3200" dirty="0">
                <a:solidFill>
                  <a:srgbClr val="25425E"/>
                </a:solidFill>
                <a:latin typeface="Calibri"/>
                <a:ea typeface="Arial"/>
                <a:cs typeface="Calibri"/>
              </a:rPr>
              <a:t>y</a:t>
            </a:r>
            <a:r>
              <a:rPr lang="en-US" sz="3200" b="0" dirty="0">
                <a:solidFill>
                  <a:srgbClr val="25425E"/>
                </a:solidFill>
                <a:latin typeface="Calibri"/>
                <a:ea typeface="Arial"/>
                <a:cs typeface="Calibri"/>
              </a:rPr>
              <a:t>, Sean M. </a:t>
            </a:r>
            <a:r>
              <a:rPr lang="en-US" sz="3200" dirty="0">
                <a:solidFill>
                  <a:srgbClr val="25425E"/>
                </a:solidFill>
                <a:latin typeface="Calibri"/>
                <a:ea typeface="Arial"/>
                <a:cs typeface="Calibri"/>
              </a:rPr>
              <a:t>Bennett</a:t>
            </a:r>
            <a:r>
              <a:rPr lang="en-US" sz="3200" b="0" dirty="0">
                <a:solidFill>
                  <a:srgbClr val="25425E"/>
                </a:solidFill>
                <a:latin typeface="Calibri"/>
                <a:ea typeface="Arial"/>
                <a:cs typeface="Calibri"/>
              </a:rPr>
              <a:t>, Tho</a:t>
            </a:r>
            <a:r>
              <a:rPr lang="en-US" sz="3200" b="0" dirty="0">
                <a:solidFill>
                  <a:srgbClr val="000000"/>
                </a:solidFill>
                <a:latin typeface="Calibri"/>
                <a:ea typeface="Arial"/>
                <a:cs typeface="Calibri"/>
              </a:rPr>
              <a:t>m</a:t>
            </a:r>
            <a:r>
              <a:rPr lang="en-US" sz="3200" b="0" dirty="0">
                <a:solidFill>
                  <a:srgbClr val="25425E"/>
                </a:solidFill>
                <a:latin typeface="Calibri"/>
                <a:ea typeface="Arial"/>
                <a:cs typeface="Calibri"/>
              </a:rPr>
              <a:t>as D. "Tom" </a:t>
            </a:r>
            <a:r>
              <a:rPr lang="en-US" sz="3200" dirty="0">
                <a:solidFill>
                  <a:srgbClr val="25425E"/>
                </a:solidFill>
                <a:latin typeface="Calibri"/>
                <a:ea typeface="Arial"/>
                <a:cs typeface="Calibri"/>
              </a:rPr>
              <a:t>Cor</a:t>
            </a:r>
            <a:r>
              <a:rPr lang="en-US" sz="3200" dirty="0">
                <a:solidFill>
                  <a:srgbClr val="000000"/>
                </a:solidFill>
                <a:latin typeface="Calibri"/>
                <a:ea typeface="Arial"/>
                <a:cs typeface="Calibri"/>
              </a:rPr>
              <a:t>b</a:t>
            </a:r>
            <a:r>
              <a:rPr lang="en-US" sz="3200" dirty="0">
                <a:solidFill>
                  <a:srgbClr val="25425E"/>
                </a:solidFill>
                <a:latin typeface="Calibri"/>
                <a:ea typeface="Arial"/>
                <a:cs typeface="Calibri"/>
              </a:rPr>
              <a:t>in</a:t>
            </a:r>
            <a:r>
              <a:rPr lang="en-US" sz="3200" b="0" dirty="0">
                <a:solidFill>
                  <a:srgbClr val="25425E"/>
                </a:solidFill>
                <a:latin typeface="Calibri"/>
                <a:ea typeface="Arial"/>
                <a:cs typeface="Calibri"/>
              </a:rPr>
              <a:t>, Greg </a:t>
            </a:r>
            <a:r>
              <a:rPr lang="en-US" sz="3200" dirty="0" err="1">
                <a:solidFill>
                  <a:srgbClr val="25425E"/>
                </a:solidFill>
                <a:latin typeface="Calibri"/>
                <a:ea typeface="Arial"/>
                <a:cs typeface="Calibri"/>
              </a:rPr>
              <a:t>Hembree</a:t>
            </a:r>
            <a:endParaRPr lang="en-US" sz="3200" dirty="0">
              <a:latin typeface="Calibri"/>
              <a:cs typeface="Calibri"/>
            </a:endParaRPr>
          </a:p>
        </p:txBody>
      </p:sp>
    </p:spTree>
    <p:extLst>
      <p:ext uri="{BB962C8B-B14F-4D97-AF65-F5344CB8AC3E}">
        <p14:creationId xmlns:p14="http://schemas.microsoft.com/office/powerpoint/2010/main" val="1967104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82946"/>
            <a:ext cx="9144000" cy="184666"/>
          </a:xfrm>
          <a:prstGeom prst="rect">
            <a:avLst/>
          </a:prstGeom>
          <a:solidFill>
            <a:srgbClr val="0E015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54" name="Title 5"/>
          <p:cNvSpPr>
            <a:spLocks noGrp="1"/>
          </p:cNvSpPr>
          <p:nvPr>
            <p:ph type="title"/>
          </p:nvPr>
        </p:nvSpPr>
        <p:spPr>
          <a:xfrm rot="19140000">
            <a:off x="602267" y="2087442"/>
            <a:ext cx="5486400" cy="867444"/>
          </a:xfrm>
        </p:spPr>
        <p:txBody>
          <a:bodyPr>
            <a:noAutofit/>
          </a:bodyPr>
          <a:lstStyle/>
          <a:p>
            <a:pPr algn="ctr" eaLnBrk="1" hangingPunct="1"/>
            <a:r>
              <a:rPr lang="en-US" sz="5400" b="1" dirty="0">
                <a:solidFill>
                  <a:srgbClr val="0E015C"/>
                </a:solidFill>
              </a:rPr>
              <a:t>What Questions do you have?</a:t>
            </a:r>
          </a:p>
        </p:txBody>
      </p:sp>
      <p:pic>
        <p:nvPicPr>
          <p:cNvPr id="23556" name="Picture 4" descr="SCCMS Logo for Consideration 2.jpg"/>
          <p:cNvPicPr>
            <a:picLocks noChangeAspect="1"/>
          </p:cNvPicPr>
          <p:nvPr/>
        </p:nvPicPr>
        <p:blipFill>
          <a:blip r:embed="rId3"/>
          <a:srcRect/>
          <a:stretch>
            <a:fillRect/>
          </a:stretch>
        </p:blipFill>
        <p:spPr bwMode="auto">
          <a:xfrm>
            <a:off x="5942535" y="4697995"/>
            <a:ext cx="2818412" cy="782892"/>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838700" y="5996489"/>
            <a:ext cx="1638300" cy="518466"/>
          </a:xfrm>
          <a:prstGeom prst="rect">
            <a:avLst/>
          </a:prstGeom>
        </p:spPr>
      </p:pic>
      <p:pic>
        <p:nvPicPr>
          <p:cNvPr id="6" name="Picture 5"/>
          <p:cNvPicPr>
            <a:picLocks noChangeAspect="1"/>
          </p:cNvPicPr>
          <p:nvPr/>
        </p:nvPicPr>
        <p:blipFill>
          <a:blip r:embed="rId5"/>
          <a:stretch>
            <a:fillRect/>
          </a:stretch>
        </p:blipFill>
        <p:spPr>
          <a:xfrm>
            <a:off x="3354714" y="5996489"/>
            <a:ext cx="1369686" cy="571355"/>
          </a:xfrm>
          <a:prstGeom prst="rect">
            <a:avLst/>
          </a:prstGeom>
        </p:spPr>
      </p:pic>
      <p:pic>
        <p:nvPicPr>
          <p:cNvPr id="7" name="Picture 6"/>
          <p:cNvPicPr>
            <a:picLocks noChangeAspect="1"/>
          </p:cNvPicPr>
          <p:nvPr/>
        </p:nvPicPr>
        <p:blipFill>
          <a:blip r:embed="rId6"/>
          <a:stretch>
            <a:fillRect/>
          </a:stretch>
        </p:blipFill>
        <p:spPr>
          <a:xfrm>
            <a:off x="294519" y="5939339"/>
            <a:ext cx="872367" cy="742950"/>
          </a:xfrm>
          <a:prstGeom prst="rect">
            <a:avLst/>
          </a:prstGeom>
        </p:spPr>
      </p:pic>
      <p:pic>
        <p:nvPicPr>
          <p:cNvPr id="9" name="Picture 8" descr="Duke-Energy-Logo-4c.pdf"/>
          <p:cNvPicPr>
            <a:picLocks noChangeAspect="1"/>
          </p:cNvPicPr>
          <p:nvPr/>
        </p:nvPicPr>
        <p:blipFill>
          <a:blip r:embed="rId7"/>
          <a:srcRect l="11216" t="26918" r="13078" b="23733"/>
          <a:stretch>
            <a:fillRect/>
          </a:stretch>
        </p:blipFill>
        <p:spPr>
          <a:xfrm>
            <a:off x="1331384" y="5996489"/>
            <a:ext cx="1683327" cy="685800"/>
          </a:xfrm>
          <a:prstGeom prst="rect">
            <a:avLst/>
          </a:prstGeom>
        </p:spPr>
      </p:pic>
      <p:sp>
        <p:nvSpPr>
          <p:cNvPr id="2" name="TextBox 1"/>
          <p:cNvSpPr txBox="1"/>
          <p:nvPr/>
        </p:nvSpPr>
        <p:spPr>
          <a:xfrm>
            <a:off x="3761550" y="5682946"/>
            <a:ext cx="1792899" cy="215444"/>
          </a:xfrm>
          <a:prstGeom prst="rect">
            <a:avLst/>
          </a:prstGeom>
          <a:noFill/>
        </p:spPr>
        <p:txBody>
          <a:bodyPr wrap="none" rtlCol="0">
            <a:spAutoFit/>
          </a:bodyPr>
          <a:lstStyle/>
          <a:p>
            <a:r>
              <a:rPr lang="en-US" sz="800" spc="600" dirty="0">
                <a:solidFill>
                  <a:schemeClr val="bg1">
                    <a:lumMod val="95000"/>
                  </a:schemeClr>
                </a:solidFill>
                <a:latin typeface="BlairMdITC TT-Medium"/>
                <a:cs typeface="BlairMdITC TT-Medium"/>
              </a:rPr>
              <a:t>FOUNDING PARTNERS</a:t>
            </a:r>
          </a:p>
        </p:txBody>
      </p:sp>
      <p:sp>
        <p:nvSpPr>
          <p:cNvPr id="10" name="TextBox 9"/>
          <p:cNvSpPr txBox="1"/>
          <p:nvPr/>
        </p:nvSpPr>
        <p:spPr>
          <a:xfrm>
            <a:off x="6096000" y="2895600"/>
            <a:ext cx="2683347" cy="1323439"/>
          </a:xfrm>
          <a:prstGeom prst="rect">
            <a:avLst/>
          </a:prstGeom>
          <a:noFill/>
        </p:spPr>
        <p:txBody>
          <a:bodyPr wrap="none" rtlCol="0">
            <a:spAutoFit/>
          </a:bodyPr>
          <a:lstStyle/>
          <a:p>
            <a:r>
              <a:rPr lang="en-US" sz="2000" dirty="0">
                <a:solidFill>
                  <a:srgbClr val="0F6FC6"/>
                </a:solidFill>
              </a:rPr>
              <a:t>Dr. Tom Peters</a:t>
            </a:r>
          </a:p>
          <a:p>
            <a:r>
              <a:rPr lang="en-US" sz="2000" dirty="0">
                <a:solidFill>
                  <a:srgbClr val="0F6FC6"/>
                </a:solidFill>
              </a:rPr>
              <a:t>Executive Director</a:t>
            </a:r>
          </a:p>
          <a:p>
            <a:r>
              <a:rPr lang="en-US" sz="2000" dirty="0">
                <a:solidFill>
                  <a:srgbClr val="0F6FC6"/>
                </a:solidFill>
                <a:hlinkClick r:id="rId8"/>
              </a:rPr>
              <a:t>tpeters@clemson.edu</a:t>
            </a:r>
            <a:endParaRPr lang="en-US" sz="2000" dirty="0">
              <a:solidFill>
                <a:srgbClr val="0F6FC6"/>
              </a:solidFill>
            </a:endParaRPr>
          </a:p>
          <a:p>
            <a:r>
              <a:rPr lang="en-US" sz="2000" dirty="0">
                <a:solidFill>
                  <a:srgbClr val="0F6FC6"/>
                </a:solidFill>
              </a:rPr>
              <a:t>864-656-1863</a:t>
            </a:r>
          </a:p>
        </p:txBody>
      </p:sp>
      <p:pic>
        <p:nvPicPr>
          <p:cNvPr id="4" name="Picture 3" descr="SDE15.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0934" y="6025911"/>
            <a:ext cx="2438400" cy="589016"/>
          </a:xfrm>
          <a:prstGeom prst="rect">
            <a:avLst/>
          </a:prstGeom>
        </p:spPr>
      </p:pic>
    </p:spTree>
    <p:extLst>
      <p:ext uri="{BB962C8B-B14F-4D97-AF65-F5344CB8AC3E}">
        <p14:creationId xmlns:p14="http://schemas.microsoft.com/office/powerpoint/2010/main" val="1483880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486400"/>
            <a:ext cx="8839200" cy="707886"/>
          </a:xfrm>
          <a:prstGeom prst="rect">
            <a:avLst/>
          </a:prstGeom>
        </p:spPr>
        <p:txBody>
          <a:bodyPr wrap="square">
            <a:spAutoFit/>
          </a:bodyPr>
          <a:lstStyle/>
          <a:p>
            <a:pPr algn="ctr">
              <a:spcAft>
                <a:spcPts val="1000"/>
              </a:spcAft>
            </a:pPr>
            <a:r>
              <a:rPr lang="en-US" sz="4000" b="1" dirty="0">
                <a:solidFill>
                  <a:srgbClr val="000090"/>
                </a:solidFill>
              </a:rPr>
              <a:t>Welcome From Our Host</a:t>
            </a:r>
          </a:p>
        </p:txBody>
      </p:sp>
      <p:sp>
        <p:nvSpPr>
          <p:cNvPr id="2" name="TextBox 1"/>
          <p:cNvSpPr txBox="1"/>
          <p:nvPr/>
        </p:nvSpPr>
        <p:spPr>
          <a:xfrm>
            <a:off x="1603375" y="1600200"/>
            <a:ext cx="6092825" cy="1477328"/>
          </a:xfrm>
          <a:prstGeom prst="rect">
            <a:avLst/>
          </a:prstGeom>
          <a:noFill/>
        </p:spPr>
        <p:txBody>
          <a:bodyPr wrap="square" rtlCol="0">
            <a:spAutoFit/>
          </a:bodyPr>
          <a:lstStyle/>
          <a:p>
            <a:r>
              <a:rPr lang="en-US" dirty="0"/>
              <a:t>SC INCLUDES, a statewide organization whose central mission is to bring together the K-12 system, technical colleges and higher education to work toward diversifying the engineering workforce so that it is representative of the population as a whole.</a:t>
            </a:r>
          </a:p>
        </p:txBody>
      </p:sp>
    </p:spTree>
    <p:extLst>
      <p:ext uri="{BB962C8B-B14F-4D97-AF65-F5344CB8AC3E}">
        <p14:creationId xmlns:p14="http://schemas.microsoft.com/office/powerpoint/2010/main" val="168959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267200"/>
            <a:ext cx="8839200" cy="707886"/>
          </a:xfrm>
          <a:prstGeom prst="rect">
            <a:avLst/>
          </a:prstGeom>
        </p:spPr>
        <p:txBody>
          <a:bodyPr wrap="square">
            <a:spAutoFit/>
          </a:bodyPr>
          <a:lstStyle/>
          <a:p>
            <a:pPr algn="ctr">
              <a:spcAft>
                <a:spcPts val="1000"/>
              </a:spcAft>
            </a:pPr>
            <a:r>
              <a:rPr lang="en-US" sz="4000" b="1" dirty="0">
                <a:solidFill>
                  <a:srgbClr val="000090"/>
                </a:solidFill>
              </a:rPr>
              <a:t>Welcome From Our Board Chair</a:t>
            </a:r>
          </a:p>
        </p:txBody>
      </p:sp>
      <p:sp>
        <p:nvSpPr>
          <p:cNvPr id="3" name="TextBox 2"/>
          <p:cNvSpPr txBox="1"/>
          <p:nvPr/>
        </p:nvSpPr>
        <p:spPr>
          <a:xfrm>
            <a:off x="4114800" y="2133600"/>
            <a:ext cx="3755923" cy="923330"/>
          </a:xfrm>
          <a:prstGeom prst="rect">
            <a:avLst/>
          </a:prstGeom>
          <a:noFill/>
        </p:spPr>
        <p:txBody>
          <a:bodyPr wrap="square" rtlCol="0">
            <a:spAutoFit/>
          </a:bodyPr>
          <a:lstStyle/>
          <a:p>
            <a:r>
              <a:rPr lang="en-US" b="1" dirty="0"/>
              <a:t>Dr. Terry Pruitt</a:t>
            </a:r>
            <a:endParaRPr lang="en-US" dirty="0"/>
          </a:p>
          <a:p>
            <a:r>
              <a:rPr lang="en-US" dirty="0"/>
              <a:t>Deputy Superintendent</a:t>
            </a:r>
          </a:p>
          <a:p>
            <a:r>
              <a:rPr lang="en-US" dirty="0"/>
              <a:t>Spartanburg School District 7</a:t>
            </a:r>
          </a:p>
        </p:txBody>
      </p:sp>
      <p:pic>
        <p:nvPicPr>
          <p:cNvPr id="4" name="Picture 3" descr="s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5257800"/>
            <a:ext cx="3879129" cy="1480294"/>
          </a:xfrm>
          <a:prstGeom prst="rect">
            <a:avLst/>
          </a:prstGeom>
        </p:spPr>
      </p:pic>
      <p:pic>
        <p:nvPicPr>
          <p:cNvPr id="6" name="Picture 5" descr="Ter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3400"/>
            <a:ext cx="2587051" cy="3575304"/>
          </a:xfrm>
          <a:prstGeom prst="rect">
            <a:avLst/>
          </a:prstGeom>
        </p:spPr>
      </p:pic>
    </p:spTree>
    <p:extLst>
      <p:ext uri="{BB962C8B-B14F-4D97-AF65-F5344CB8AC3E}">
        <p14:creationId xmlns:p14="http://schemas.microsoft.com/office/powerpoint/2010/main" val="131220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2TEM  Regions Map with Sites - No Key - Colored Region Outlines.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327426" y="847097"/>
            <a:ext cx="6822397" cy="5430072"/>
          </a:xfrm>
          <a:prstGeom prst="rect">
            <a:avLst/>
          </a:prstGeom>
        </p:spPr>
      </p:pic>
      <p:pic>
        <p:nvPicPr>
          <p:cNvPr id="23560"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1951" y="3848097"/>
            <a:ext cx="67945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1" name="Picture 3" descr="S2MART_Centers_SC_logo 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7288" y="2654300"/>
            <a:ext cx="1993900"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TextBox 21"/>
          <p:cNvSpPr txBox="1">
            <a:spLocks noChangeArrowheads="1"/>
          </p:cNvSpPr>
          <p:nvPr/>
        </p:nvSpPr>
        <p:spPr bwMode="auto">
          <a:xfrm>
            <a:off x="7638143" y="3869871"/>
            <a:ext cx="1110570" cy="992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t>Mathematics &amp; Science</a:t>
            </a:r>
          </a:p>
          <a:p>
            <a:pPr algn="ctr" eaLnBrk="1" hangingPunct="1"/>
            <a:r>
              <a:rPr lang="en-US" sz="1200" dirty="0"/>
              <a:t>Regional Centers</a:t>
            </a:r>
          </a:p>
          <a:p>
            <a:pPr algn="ctr" eaLnBrk="1" hangingPunct="1"/>
            <a:r>
              <a:rPr lang="en-US" sz="1100" dirty="0"/>
              <a:t>2003 - 2009</a:t>
            </a:r>
          </a:p>
        </p:txBody>
      </p:sp>
      <p:sp>
        <p:nvSpPr>
          <p:cNvPr id="23564" name="TextBox 23"/>
          <p:cNvSpPr txBox="1">
            <a:spLocks noChangeArrowheads="1"/>
          </p:cNvSpPr>
          <p:nvPr/>
        </p:nvSpPr>
        <p:spPr bwMode="auto">
          <a:xfrm>
            <a:off x="7384217" y="3171825"/>
            <a:ext cx="92718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t>2009 - 2011</a:t>
            </a:r>
          </a:p>
        </p:txBody>
      </p:sp>
      <p:sp>
        <p:nvSpPr>
          <p:cNvPr id="28" name="TextBox 27"/>
          <p:cNvSpPr txBox="1"/>
          <p:nvPr/>
        </p:nvSpPr>
        <p:spPr>
          <a:xfrm>
            <a:off x="506153" y="223157"/>
            <a:ext cx="8020144" cy="400110"/>
          </a:xfrm>
          <a:prstGeom prst="rect">
            <a:avLst/>
          </a:prstGeom>
          <a:noFill/>
        </p:spPr>
        <p:txBody>
          <a:bodyPr wrap="none">
            <a:spAutoFit/>
          </a:bodyPr>
          <a:lstStyle/>
          <a:p>
            <a:pPr>
              <a:defRPr/>
            </a:pPr>
            <a:r>
              <a:rPr lang="en-US" sz="2000" b="1" dirty="0">
                <a:ln>
                  <a:solidFill>
                    <a:schemeClr val="bg2">
                      <a:alpha val="45000"/>
                    </a:schemeClr>
                  </a:solidFill>
                </a:ln>
                <a:latin typeface="Arial" pitchFamily="-108" charset="0"/>
                <a:ea typeface="+mn-ea"/>
                <a:cs typeface="+mn-cs"/>
              </a:rPr>
              <a:t>South Carolina’s Statewide STEM Infrastructure - A Brief History</a:t>
            </a:r>
          </a:p>
        </p:txBody>
      </p:sp>
      <p:sp>
        <p:nvSpPr>
          <p:cNvPr id="23567" name="TextBox 29"/>
          <p:cNvSpPr txBox="1">
            <a:spLocks noChangeArrowheads="1"/>
          </p:cNvSpPr>
          <p:nvPr/>
        </p:nvSpPr>
        <p:spPr bwMode="auto">
          <a:xfrm>
            <a:off x="460452" y="3783777"/>
            <a:ext cx="5878513" cy="88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20"/>
              </a:lnSpc>
              <a:spcAft>
                <a:spcPts val="200"/>
              </a:spcAft>
              <a:buClr>
                <a:srgbClr val="800000"/>
              </a:buClr>
            </a:pPr>
            <a:r>
              <a:rPr lang="en-US" sz="1600" b="1" dirty="0">
                <a:solidFill>
                  <a:schemeClr val="accent2">
                    <a:lumMod val="75000"/>
                  </a:schemeClr>
                </a:solidFill>
              </a:rPr>
              <a:t>The Mathematics &amp; Science Unit (MSU)</a:t>
            </a:r>
          </a:p>
          <a:p>
            <a:pPr eaLnBrk="1" hangingPunct="1">
              <a:lnSpc>
                <a:spcPts val="2020"/>
              </a:lnSpc>
              <a:spcAft>
                <a:spcPts val="200"/>
              </a:spcAft>
              <a:buClr>
                <a:srgbClr val="3A174D"/>
              </a:buClr>
            </a:pPr>
            <a:r>
              <a:rPr lang="en-US" sz="1400" dirty="0"/>
              <a:t>Eight regional Mathematics &amp; Science Centers supported instructional coaching, standards implementation, and more.</a:t>
            </a:r>
          </a:p>
        </p:txBody>
      </p:sp>
      <p:pic>
        <p:nvPicPr>
          <p:cNvPr id="23568"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8926" y="1006929"/>
            <a:ext cx="2019300" cy="56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9" name="TextBox 17"/>
          <p:cNvSpPr txBox="1">
            <a:spLocks noChangeArrowheads="1"/>
          </p:cNvSpPr>
          <p:nvPr/>
        </p:nvSpPr>
        <p:spPr bwMode="auto">
          <a:xfrm>
            <a:off x="366713" y="2449286"/>
            <a:ext cx="5878513" cy="88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20"/>
              </a:lnSpc>
              <a:spcAft>
                <a:spcPts val="200"/>
              </a:spcAft>
              <a:buClr>
                <a:srgbClr val="3366FF"/>
              </a:buClr>
            </a:pPr>
            <a:r>
              <a:rPr lang="en-US" sz="1600" b="1" dirty="0">
                <a:solidFill>
                  <a:srgbClr val="12309A"/>
                </a:solidFill>
              </a:rPr>
              <a:t>S</a:t>
            </a:r>
            <a:r>
              <a:rPr lang="en-US" sz="1600" b="1" baseline="30000" dirty="0">
                <a:solidFill>
                  <a:srgbClr val="12309A"/>
                </a:solidFill>
              </a:rPr>
              <a:t>2</a:t>
            </a:r>
            <a:r>
              <a:rPr lang="en-US" sz="1600" b="1" dirty="0">
                <a:solidFill>
                  <a:srgbClr val="12309A"/>
                </a:solidFill>
              </a:rPr>
              <a:t>MART Centers SC</a:t>
            </a:r>
          </a:p>
          <a:p>
            <a:pPr eaLnBrk="1" hangingPunct="1">
              <a:lnSpc>
                <a:spcPts val="2020"/>
              </a:lnSpc>
              <a:spcAft>
                <a:spcPts val="200"/>
              </a:spcAft>
              <a:buClr>
                <a:srgbClr val="3366FF"/>
              </a:buClr>
            </a:pPr>
            <a:r>
              <a:rPr lang="en-US" sz="1400" dirty="0"/>
              <a:t>Eight regional S</a:t>
            </a:r>
            <a:r>
              <a:rPr lang="en-US" sz="1400" baseline="30000" dirty="0"/>
              <a:t>2</a:t>
            </a:r>
            <a:r>
              <a:rPr lang="en-US" sz="1400" dirty="0"/>
              <a:t>MART Centers supported instructional coaching, projects serving Title 1 and Technical Assistance schools, and more.</a:t>
            </a:r>
          </a:p>
        </p:txBody>
      </p:sp>
      <p:sp>
        <p:nvSpPr>
          <p:cNvPr id="23570" name="TextBox 25"/>
          <p:cNvSpPr txBox="1">
            <a:spLocks noChangeArrowheads="1"/>
          </p:cNvSpPr>
          <p:nvPr/>
        </p:nvSpPr>
        <p:spPr bwMode="auto">
          <a:xfrm>
            <a:off x="519113" y="973592"/>
            <a:ext cx="5867400" cy="1146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20"/>
              </a:lnSpc>
              <a:spcAft>
                <a:spcPts val="200"/>
              </a:spcAft>
              <a:buClr>
                <a:srgbClr val="800000"/>
              </a:buClr>
            </a:pPr>
            <a:r>
              <a:rPr lang="en-US" sz="1600" b="1" dirty="0">
                <a:solidFill>
                  <a:srgbClr val="D62619"/>
                </a:solidFill>
              </a:rPr>
              <a:t>S</a:t>
            </a:r>
            <a:r>
              <a:rPr lang="en-US" sz="1600" b="1" baseline="30000" dirty="0">
                <a:solidFill>
                  <a:srgbClr val="D62619"/>
                </a:solidFill>
              </a:rPr>
              <a:t>2</a:t>
            </a:r>
            <a:r>
              <a:rPr lang="en-US" sz="1600" b="1" dirty="0">
                <a:solidFill>
                  <a:srgbClr val="D62619"/>
                </a:solidFill>
              </a:rPr>
              <a:t>TEM Centers SC</a:t>
            </a:r>
            <a:endParaRPr lang="en-US" sz="1600" dirty="0">
              <a:solidFill>
                <a:srgbClr val="D62619"/>
              </a:solidFill>
            </a:endParaRPr>
          </a:p>
          <a:p>
            <a:pPr eaLnBrk="1" hangingPunct="1">
              <a:lnSpc>
                <a:spcPts val="2020"/>
              </a:lnSpc>
              <a:spcAft>
                <a:spcPts val="200"/>
              </a:spcAft>
              <a:buClr>
                <a:srgbClr val="16649A"/>
              </a:buClr>
            </a:pPr>
            <a:r>
              <a:rPr lang="en-US" sz="1400" dirty="0"/>
              <a:t>Five regional S</a:t>
            </a:r>
            <a:r>
              <a:rPr lang="en-US" sz="1400" baseline="30000" dirty="0"/>
              <a:t>2</a:t>
            </a:r>
            <a:r>
              <a:rPr lang="en-US" sz="1400" dirty="0"/>
              <a:t>TEM Centers design and deliver alignment, information, support, innovation, and research actions across the SC STEM Ecosystem.</a:t>
            </a:r>
          </a:p>
        </p:txBody>
      </p:sp>
      <p:sp>
        <p:nvSpPr>
          <p:cNvPr id="23571" name="TextBox 26"/>
          <p:cNvSpPr txBox="1">
            <a:spLocks noChangeArrowheads="1"/>
          </p:cNvSpPr>
          <p:nvPr/>
        </p:nvSpPr>
        <p:spPr bwMode="auto">
          <a:xfrm>
            <a:off x="7477859" y="1616529"/>
            <a:ext cx="803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t>Present</a:t>
            </a:r>
          </a:p>
        </p:txBody>
      </p:sp>
      <p:sp>
        <p:nvSpPr>
          <p:cNvPr id="25" name="Rectangle 24"/>
          <p:cNvSpPr/>
          <p:nvPr/>
        </p:nvSpPr>
        <p:spPr>
          <a:xfrm>
            <a:off x="366713" y="3717471"/>
            <a:ext cx="8382000" cy="1219200"/>
          </a:xfrm>
          <a:prstGeom prst="rect">
            <a:avLst/>
          </a:prstGeom>
          <a:noFill/>
          <a:ln w="6350" cap="flat" cmpd="sng" algn="ctr">
            <a:solidFill>
              <a:schemeClr val="accent1"/>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1" name="Rectangle 30"/>
          <p:cNvSpPr/>
          <p:nvPr/>
        </p:nvSpPr>
        <p:spPr>
          <a:xfrm>
            <a:off x="366713" y="854529"/>
            <a:ext cx="8382000" cy="1295400"/>
          </a:xfrm>
          <a:prstGeom prst="rect">
            <a:avLst/>
          </a:prstGeom>
          <a:noFill/>
          <a:ln w="6350" cap="flat" cmpd="sng" algn="ctr">
            <a:solidFill>
              <a:schemeClr val="accent1"/>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8122" y="5221061"/>
            <a:ext cx="757237"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20"/>
          <p:cNvSpPr txBox="1">
            <a:spLocks noChangeArrowheads="1"/>
          </p:cNvSpPr>
          <p:nvPr/>
        </p:nvSpPr>
        <p:spPr bwMode="auto">
          <a:xfrm>
            <a:off x="7563260" y="5843361"/>
            <a:ext cx="96303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t>The Hubs</a:t>
            </a:r>
          </a:p>
          <a:p>
            <a:pPr algn="ctr" eaLnBrk="1" hangingPunct="1"/>
            <a:r>
              <a:rPr lang="en-US" sz="1100" dirty="0"/>
              <a:t>1993 - 2003</a:t>
            </a:r>
          </a:p>
        </p:txBody>
      </p:sp>
      <p:sp>
        <p:nvSpPr>
          <p:cNvPr id="19" name="TextBox 18"/>
          <p:cNvSpPr txBox="1"/>
          <p:nvPr/>
        </p:nvSpPr>
        <p:spPr>
          <a:xfrm>
            <a:off x="425284" y="5357586"/>
            <a:ext cx="6096000" cy="88785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20"/>
              </a:lnSpc>
              <a:spcAft>
                <a:spcPts val="200"/>
              </a:spcAft>
              <a:buClr>
                <a:srgbClr val="1353A6"/>
              </a:buClr>
              <a:defRPr/>
            </a:pPr>
            <a:r>
              <a:rPr lang="en-US" sz="1600" b="1" dirty="0">
                <a:solidFill>
                  <a:srgbClr val="95238C"/>
                </a:solidFill>
              </a:rPr>
              <a:t>The SC Statewide Systemic Initiative (SC SSI)</a:t>
            </a:r>
          </a:p>
          <a:p>
            <a:pPr eaLnBrk="1" hangingPunct="1">
              <a:lnSpc>
                <a:spcPts val="2020"/>
              </a:lnSpc>
              <a:spcAft>
                <a:spcPts val="200"/>
              </a:spcAft>
              <a:buClr>
                <a:srgbClr val="F44B5B"/>
              </a:buClr>
              <a:defRPr/>
            </a:pPr>
            <a:r>
              <a:rPr lang="en-US" sz="1400" dirty="0"/>
              <a:t>Thirteen regional Hubs provided teacher and administrator leadership development, science/math kits, and more.</a:t>
            </a:r>
          </a:p>
        </p:txBody>
      </p:sp>
    </p:spTree>
    <p:extLst>
      <p:ext uri="{BB962C8B-B14F-4D97-AF65-F5344CB8AC3E}">
        <p14:creationId xmlns:p14="http://schemas.microsoft.com/office/powerpoint/2010/main" val="409146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rofile-of-the-South-Carolina-Graduate_white-b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83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7410" y="15527"/>
            <a:ext cx="9007745" cy="707886"/>
          </a:xfrm>
          <a:prstGeom prst="rect">
            <a:avLst/>
          </a:prstGeom>
          <a:noFill/>
        </p:spPr>
        <p:txBody>
          <a:bodyPr wrap="none" rtlCol="0">
            <a:spAutoFit/>
          </a:bodyPr>
          <a:lstStyle/>
          <a:p>
            <a:r>
              <a:rPr lang="en-US" sz="4000" dirty="0">
                <a:solidFill>
                  <a:srgbClr val="0E015C"/>
                </a:solidFill>
              </a:rPr>
              <a:t>An Aligned STEM Learning Ecosystem</a:t>
            </a:r>
          </a:p>
        </p:txBody>
      </p:sp>
      <p:pic>
        <p:nvPicPr>
          <p:cNvPr id="4" name="Picture 3" descr="SCCMS org chart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409273" y="6151566"/>
            <a:ext cx="1693179" cy="246221"/>
          </a:xfrm>
          <a:prstGeom prst="rect">
            <a:avLst/>
          </a:prstGeom>
          <a:noFill/>
        </p:spPr>
        <p:txBody>
          <a:bodyPr wrap="none" rtlCol="0">
            <a:spAutoFit/>
          </a:bodyPr>
          <a:lstStyle/>
          <a:p>
            <a:r>
              <a:rPr lang="en-US" sz="1000" dirty="0">
                <a:solidFill>
                  <a:schemeClr val="tx2"/>
                </a:solidFill>
              </a:rPr>
              <a:t>United Way of Greenville Co.</a:t>
            </a:r>
          </a:p>
        </p:txBody>
      </p:sp>
      <p:pic>
        <p:nvPicPr>
          <p:cNvPr id="2" name="Picture 1" descr="S5lvMTE5_400x400.jpg"/>
          <p:cNvPicPr>
            <a:picLocks noChangeAspect="1"/>
          </p:cNvPicPr>
          <p:nvPr/>
        </p:nvPicPr>
        <p:blipFill rotWithShape="1">
          <a:blip r:embed="rId4">
            <a:extLst>
              <a:ext uri="{28A0092B-C50C-407E-A947-70E740481C1C}">
                <a14:useLocalDpi xmlns:a14="http://schemas.microsoft.com/office/drawing/2010/main" val="0"/>
              </a:ext>
            </a:extLst>
          </a:blip>
          <a:srcRect t="26447" b="32922"/>
          <a:stretch/>
        </p:blipFill>
        <p:spPr>
          <a:xfrm>
            <a:off x="1495407" y="5307975"/>
            <a:ext cx="1707938" cy="693956"/>
          </a:xfrm>
          <a:prstGeom prst="rect">
            <a:avLst/>
          </a:prstGeom>
        </p:spPr>
      </p:pic>
      <p:sp>
        <p:nvSpPr>
          <p:cNvPr id="3" name="TextBox 2"/>
          <p:cNvSpPr txBox="1"/>
          <p:nvPr/>
        </p:nvSpPr>
        <p:spPr>
          <a:xfrm>
            <a:off x="2047875" y="5980830"/>
            <a:ext cx="541209" cy="400110"/>
          </a:xfrm>
          <a:prstGeom prst="rect">
            <a:avLst/>
          </a:prstGeom>
          <a:noFill/>
        </p:spPr>
        <p:txBody>
          <a:bodyPr wrap="none" rtlCol="0">
            <a:spAutoFit/>
          </a:bodyPr>
          <a:lstStyle/>
          <a:p>
            <a:r>
              <a:rPr lang="en-US" sz="2000" b="1" dirty="0">
                <a:solidFill>
                  <a:srgbClr val="FF0000"/>
                </a:solidFill>
              </a:rPr>
              <a:t>???</a:t>
            </a:r>
          </a:p>
        </p:txBody>
      </p:sp>
      <p:sp>
        <p:nvSpPr>
          <p:cNvPr id="8" name="Rectangle 7"/>
          <p:cNvSpPr/>
          <p:nvPr/>
        </p:nvSpPr>
        <p:spPr>
          <a:xfrm>
            <a:off x="5619750" y="4714875"/>
            <a:ext cx="1000125" cy="16660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p:cNvSpPr txBox="1"/>
          <p:nvPr/>
        </p:nvSpPr>
        <p:spPr>
          <a:xfrm>
            <a:off x="5734603" y="4907502"/>
            <a:ext cx="796312" cy="1323439"/>
          </a:xfrm>
          <a:prstGeom prst="rect">
            <a:avLst/>
          </a:prstGeom>
          <a:noFill/>
        </p:spPr>
        <p:txBody>
          <a:bodyPr wrap="none" rtlCol="0">
            <a:spAutoFit/>
          </a:bodyPr>
          <a:lstStyle/>
          <a:p>
            <a:pPr algn="ctr"/>
            <a:r>
              <a:rPr lang="en-US" sz="2000" dirty="0">
                <a:solidFill>
                  <a:srgbClr val="DC0121"/>
                </a:solidFill>
              </a:rPr>
              <a:t>STEM</a:t>
            </a:r>
          </a:p>
          <a:p>
            <a:pPr algn="ctr"/>
            <a:r>
              <a:rPr lang="en-US" sz="2000" dirty="0">
                <a:solidFill>
                  <a:srgbClr val="DC0121"/>
                </a:solidFill>
              </a:rPr>
              <a:t>TOY</a:t>
            </a:r>
          </a:p>
          <a:p>
            <a:pPr algn="ctr"/>
            <a:r>
              <a:rPr lang="en-US" sz="2000" dirty="0">
                <a:solidFill>
                  <a:srgbClr val="DC0121"/>
                </a:solidFill>
              </a:rPr>
              <a:t>SCFM</a:t>
            </a:r>
          </a:p>
          <a:p>
            <a:pPr algn="ctr"/>
            <a:r>
              <a:rPr lang="en-US" sz="2000" dirty="0">
                <a:solidFill>
                  <a:srgbClr val="DC0121"/>
                </a:solidFill>
              </a:rPr>
              <a:t>Comp</a:t>
            </a:r>
          </a:p>
        </p:txBody>
      </p:sp>
      <p:pic>
        <p:nvPicPr>
          <p:cNvPr id="7" name="Picture 6" descr="sd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858" y="5383583"/>
            <a:ext cx="2114931" cy="991374"/>
          </a:xfrm>
          <a:prstGeom prst="rect">
            <a:avLst/>
          </a:prstGeom>
        </p:spPr>
      </p:pic>
      <p:pic>
        <p:nvPicPr>
          <p:cNvPr id="10" name="Picture 9">
            <a:extLst>
              <a:ext uri="{FF2B5EF4-FFF2-40B4-BE49-F238E27FC236}">
                <a16:creationId xmlns:a16="http://schemas.microsoft.com/office/drawing/2014/main" id="{C2E38810-F62E-4335-8F3B-C0F51C5DA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5079" y="5194743"/>
            <a:ext cx="1615306" cy="920420"/>
          </a:xfrm>
          <a:prstGeom prst="rect">
            <a:avLst/>
          </a:prstGeom>
        </p:spPr>
      </p:pic>
    </p:spTree>
    <p:extLst>
      <p:ext uri="{BB962C8B-B14F-4D97-AF65-F5344CB8AC3E}">
        <p14:creationId xmlns:p14="http://schemas.microsoft.com/office/powerpoint/2010/main" val="121015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51782" y="1280053"/>
            <a:ext cx="8463617" cy="2554545"/>
          </a:xfrm>
          <a:prstGeom prst="rect">
            <a:avLst/>
          </a:prstGeom>
          <a:noFill/>
        </p:spPr>
        <p:txBody>
          <a:bodyPr wrap="square" rtlCol="0">
            <a:spAutoFit/>
          </a:bodyPr>
          <a:lstStyle/>
          <a:p>
            <a:pPr marL="285750" indent="-285750">
              <a:buFontTx/>
              <a:buChar char="-"/>
            </a:pPr>
            <a:r>
              <a:rPr lang="en-US" sz="2400" b="1" dirty="0"/>
              <a:t>NSF INCLUDES DDLP Statewide Consortium: </a:t>
            </a:r>
            <a:r>
              <a:rPr lang="en-US" sz="2400" dirty="0"/>
              <a:t>Supporting Underrepresented Populations in </a:t>
            </a:r>
            <a:r>
              <a:rPr lang="en-US" sz="2400" dirty="0" err="1"/>
              <a:t>Precalculus</a:t>
            </a:r>
            <a:r>
              <a:rPr lang="en-US" sz="2400" dirty="0"/>
              <a:t> by Organizational Redesign toward Engineering Diversity</a:t>
            </a:r>
          </a:p>
          <a:p>
            <a:endParaRPr lang="en-US" sz="1600" dirty="0"/>
          </a:p>
          <a:p>
            <a:pPr marL="285750" indent="-285750">
              <a:buFontTx/>
              <a:buChar char="-"/>
            </a:pPr>
            <a:r>
              <a:rPr lang="en-US" sz="2400" b="1" dirty="0"/>
              <a:t>CS For All: RPP: </a:t>
            </a:r>
            <a:r>
              <a:rPr lang="en-US" sz="2400" dirty="0"/>
              <a:t>A Scalable RPP for Preparing and Supporting Teachers to Teach Culturally Responsive and Rigorous CS Courses in SC High Schools</a:t>
            </a:r>
          </a:p>
        </p:txBody>
      </p:sp>
      <p:pic>
        <p:nvPicPr>
          <p:cNvPr id="14" name="Picture 8" descr="academicSymbolWdm_copur.jpg"/>
          <p:cNvPicPr>
            <a:picLocks noChangeAspect="1"/>
          </p:cNvPicPr>
          <p:nvPr/>
        </p:nvPicPr>
        <p:blipFill>
          <a:blip r:embed="rId3"/>
          <a:srcRect/>
          <a:stretch>
            <a:fillRect/>
          </a:stretch>
        </p:blipFill>
        <p:spPr bwMode="auto">
          <a:xfrm>
            <a:off x="6101422" y="3894136"/>
            <a:ext cx="2465866" cy="525464"/>
          </a:xfrm>
          <a:prstGeom prst="rect">
            <a:avLst/>
          </a:prstGeom>
          <a:noFill/>
          <a:ln w="9525">
            <a:noFill/>
            <a:miter lim="800000"/>
            <a:headEnd/>
            <a:tailEnd/>
          </a:ln>
        </p:spPr>
      </p:pic>
      <p:sp>
        <p:nvSpPr>
          <p:cNvPr id="2" name="TextBox 1"/>
          <p:cNvSpPr txBox="1"/>
          <p:nvPr/>
        </p:nvSpPr>
        <p:spPr>
          <a:xfrm>
            <a:off x="1844418" y="198947"/>
            <a:ext cx="5083092" cy="707886"/>
          </a:xfrm>
          <a:prstGeom prst="rect">
            <a:avLst/>
          </a:prstGeom>
          <a:noFill/>
        </p:spPr>
        <p:txBody>
          <a:bodyPr wrap="none" rtlCol="0">
            <a:spAutoFit/>
          </a:bodyPr>
          <a:lstStyle/>
          <a:p>
            <a:r>
              <a:rPr lang="en-US" sz="4000" b="1" dirty="0">
                <a:solidFill>
                  <a:srgbClr val="272F70"/>
                </a:solidFill>
              </a:rPr>
              <a:t>Continuing in 2018/19!</a:t>
            </a:r>
          </a:p>
        </p:txBody>
      </p:sp>
      <p:sp>
        <p:nvSpPr>
          <p:cNvPr id="4" name="TextBox 3"/>
          <p:cNvSpPr txBox="1"/>
          <p:nvPr/>
        </p:nvSpPr>
        <p:spPr>
          <a:xfrm>
            <a:off x="457200" y="4495800"/>
            <a:ext cx="8200951" cy="1569660"/>
          </a:xfrm>
          <a:prstGeom prst="rect">
            <a:avLst/>
          </a:prstGeom>
          <a:noFill/>
        </p:spPr>
        <p:txBody>
          <a:bodyPr wrap="square" rtlCol="0">
            <a:spAutoFit/>
          </a:bodyPr>
          <a:lstStyle/>
          <a:p>
            <a:pPr marL="285750" indent="-285750">
              <a:buFont typeface="Lucida Grande"/>
              <a:buChar char="-"/>
            </a:pPr>
            <a:r>
              <a:rPr lang="en-US" sz="2400" b="1" dirty="0" err="1"/>
              <a:t>iSTEM</a:t>
            </a:r>
            <a:r>
              <a:rPr lang="en-US" sz="2400" b="1" dirty="0"/>
              <a:t> CS: </a:t>
            </a:r>
            <a:r>
              <a:rPr lang="en-US" sz="2400" dirty="0"/>
              <a:t>An Innovation Pilot for Preparing and Supporting Middle Grades Teachers to Integrate CS standards into Science, Mathematics &amp; Other Courses</a:t>
            </a:r>
          </a:p>
          <a:p>
            <a:endParaRPr lang="en-US" sz="2400" dirty="0"/>
          </a:p>
        </p:txBody>
      </p:sp>
      <p:pic>
        <p:nvPicPr>
          <p:cNvPr id="8" name="Picture 3" descr="Boeing-Logo-blue-resize2.jpg"/>
          <p:cNvPicPr>
            <a:picLocks noChangeAspect="1"/>
          </p:cNvPicPr>
          <p:nvPr/>
        </p:nvPicPr>
        <p:blipFill>
          <a:blip r:embed="rId4"/>
          <a:srcRect/>
          <a:stretch>
            <a:fillRect/>
          </a:stretch>
        </p:blipFill>
        <p:spPr bwMode="auto">
          <a:xfrm>
            <a:off x="6324600" y="6019800"/>
            <a:ext cx="2116709" cy="591620"/>
          </a:xfrm>
          <a:prstGeom prst="rect">
            <a:avLst/>
          </a:prstGeom>
          <a:noFill/>
          <a:ln w="9525">
            <a:noFill/>
            <a:miter lim="800000"/>
            <a:headEnd/>
            <a:tailEnd/>
          </a:ln>
        </p:spPr>
      </p:pic>
    </p:spTree>
    <p:extLst>
      <p:ext uri="{BB962C8B-B14F-4D97-AF65-F5344CB8AC3E}">
        <p14:creationId xmlns:p14="http://schemas.microsoft.com/office/powerpoint/2010/main" val="422558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257800"/>
            <a:ext cx="8839200" cy="1328569"/>
          </a:xfrm>
          <a:prstGeom prst="rect">
            <a:avLst/>
          </a:prstGeom>
        </p:spPr>
        <p:txBody>
          <a:bodyPr wrap="square">
            <a:spAutoFit/>
          </a:bodyPr>
          <a:lstStyle/>
          <a:p>
            <a:pPr algn="ctr">
              <a:spcAft>
                <a:spcPts val="1000"/>
              </a:spcAft>
            </a:pPr>
            <a:r>
              <a:rPr lang="en-US" sz="2400" b="1" dirty="0">
                <a:solidFill>
                  <a:srgbClr val="000090"/>
                </a:solidFill>
              </a:rPr>
              <a:t>Eliza Gallagher</a:t>
            </a:r>
          </a:p>
          <a:p>
            <a:pPr algn="ctr">
              <a:spcAft>
                <a:spcPts val="1000"/>
              </a:spcAft>
            </a:pPr>
            <a:r>
              <a:rPr lang="en-US" sz="2400" b="1" dirty="0">
                <a:solidFill>
                  <a:srgbClr val="000090"/>
                </a:solidFill>
              </a:rPr>
              <a:t>Assistant Professor, Joint appointment with Engineering &amp; Science Education and Mathematical Sciences</a:t>
            </a:r>
          </a:p>
        </p:txBody>
      </p:sp>
      <p:sp>
        <p:nvSpPr>
          <p:cNvPr id="2" name="TextBox 1"/>
          <p:cNvSpPr txBox="1"/>
          <p:nvPr/>
        </p:nvSpPr>
        <p:spPr>
          <a:xfrm>
            <a:off x="4114800" y="762000"/>
            <a:ext cx="4343400" cy="3416320"/>
          </a:xfrm>
          <a:prstGeom prst="rect">
            <a:avLst/>
          </a:prstGeom>
          <a:noFill/>
        </p:spPr>
        <p:txBody>
          <a:bodyPr wrap="square" rtlCol="0">
            <a:spAutoFit/>
          </a:bodyPr>
          <a:lstStyle/>
          <a:p>
            <a:r>
              <a:rPr lang="en-US" sz="2400" dirty="0"/>
              <a:t>SC INCLUDES, a statewide organization whose central mission is to bring together the K-12 system, technical colleges and higher education to work toward diversifying the engineering workforce so that it is representative of the population as a whole.</a:t>
            </a:r>
          </a:p>
        </p:txBody>
      </p:sp>
      <p:pic>
        <p:nvPicPr>
          <p:cNvPr id="3" name="Picture 2" descr="Eliz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57200"/>
            <a:ext cx="3797300" cy="4406900"/>
          </a:xfrm>
          <a:prstGeom prst="rect">
            <a:avLst/>
          </a:prstGeom>
        </p:spPr>
      </p:pic>
      <p:pic>
        <p:nvPicPr>
          <p:cNvPr id="6" name="Picture 8" descr="academicSymbolWdm_copur.jpg"/>
          <p:cNvPicPr>
            <a:picLocks noChangeAspect="1"/>
          </p:cNvPicPr>
          <p:nvPr/>
        </p:nvPicPr>
        <p:blipFill>
          <a:blip r:embed="rId4"/>
          <a:srcRect/>
          <a:stretch>
            <a:fillRect/>
          </a:stretch>
        </p:blipFill>
        <p:spPr bwMode="auto">
          <a:xfrm>
            <a:off x="6172200" y="4419600"/>
            <a:ext cx="2465866" cy="525464"/>
          </a:xfrm>
          <a:prstGeom prst="rect">
            <a:avLst/>
          </a:prstGeom>
          <a:noFill/>
          <a:ln w="9525">
            <a:noFill/>
            <a:miter lim="800000"/>
            <a:headEnd/>
            <a:tailEnd/>
          </a:ln>
        </p:spPr>
      </p:pic>
    </p:spTree>
    <p:extLst>
      <p:ext uri="{BB962C8B-B14F-4D97-AF65-F5344CB8AC3E}">
        <p14:creationId xmlns:p14="http://schemas.microsoft.com/office/powerpoint/2010/main" val="60706094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81d5f94-4e1b-418e-a32e-4aae8849f8c9">7R35KV67AP-780765634-885</_dlc_DocId>
    <_dlc_DocIdUrl xmlns="b81d5f94-4e1b-418e-a32e-4aae8849f8c9">
      <Url>https://s2temsc.sharepoint.com/_layouts/15/DocIdRedir.aspx?ID=7R35KV67AP-780765634-885</Url>
      <Description>7R35KV67AP-780765634-885</Description>
    </_dlc_DocIdUrl>
    <Meeting_x0020_Type xmlns="b81d5f94-4e1b-418e-a32e-4aae8849f8c9">SCCMS Board</Meeting_x0020_Type>
    <Academic_x0020_Year1 xmlns="b81d5f94-4e1b-418e-a32e-4aae8849f8c9">2018-2019</Academic_x0020_Year1>
    <Month xmlns="b81d5f94-4e1b-418e-a32e-4aae8849f8c9">2018-19-18</Month>
  </documentManagement>
</p:properties>
</file>

<file path=customXml/item5.xml><?xml version="1.0" encoding="utf-8"?>
<ct:contentTypeSchema xmlns:ct="http://schemas.microsoft.com/office/2006/metadata/contentType" xmlns:ma="http://schemas.microsoft.com/office/2006/metadata/properties/metaAttributes" ct:_="" ma:_="" ma:contentTypeName="Meeting" ma:contentTypeID="0x010100EEF7F5941D04B246B65505C3D1F65C0A002D1E755B99A1D84D84B88E742D7BF3DF" ma:contentTypeVersion="20" ma:contentTypeDescription="Minutes, notes, and handouts associated with meetings (specialist, executive committee, or coordinator meetings)." ma:contentTypeScope="" ma:versionID="217e62004997be19c5b5ede5d011ecc8">
  <xsd:schema xmlns:xsd="http://www.w3.org/2001/XMLSchema" xmlns:xs="http://www.w3.org/2001/XMLSchema" xmlns:p="http://schemas.microsoft.com/office/2006/metadata/properties" xmlns:ns2="b81d5f94-4e1b-418e-a32e-4aae8849f8c9" targetNamespace="http://schemas.microsoft.com/office/2006/metadata/properties" ma:root="true" ma:fieldsID="7614ae98b1c0258d6080a1f40d5af90d" ns2:_="">
    <xsd:import namespace="b81d5f94-4e1b-418e-a32e-4aae8849f8c9"/>
    <xsd:element name="properties">
      <xsd:complexType>
        <xsd:sequence>
          <xsd:element name="documentManagement">
            <xsd:complexType>
              <xsd:all>
                <xsd:element ref="ns2:Meeting_x0020_Type"/>
                <xsd:element ref="ns2:Academic_x0020_Year1"/>
                <xsd:element ref="ns2:Month"/>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1d5f94-4e1b-418e-a32e-4aae8849f8c9" elementFormDefault="qualified">
    <xsd:import namespace="http://schemas.microsoft.com/office/2006/documentManagement/types"/>
    <xsd:import namespace="http://schemas.microsoft.com/office/infopath/2007/PartnerControls"/>
    <xsd:element name="Meeting_x0020_Type" ma:index="2" ma:displayName="Meeting Type" ma:format="Dropdown" ma:internalName="Meeting_x0020_Type" ma:readOnly="false">
      <xsd:simpleType>
        <xsd:restriction base="dms:Choice">
          <xsd:enumeration value="Executive Committee"/>
          <xsd:enumeration value="Coordinator"/>
          <xsd:enumeration value="SCCMS Board"/>
          <xsd:enumeration value="Specialist"/>
        </xsd:restriction>
      </xsd:simpleType>
    </xsd:element>
    <xsd:element name="Academic_x0020_Year1" ma:index="3" ma:displayName="Academic Year" ma:default="2018-2019" ma:format="Dropdown" ma:internalName="Academic_x0020_Year1" ma:readOnly="false">
      <xsd:simpleType>
        <xsd:restriction base="dms:Choice">
          <xsd:enumeration value="2018-2019"/>
          <xsd:enumeration value="2017-2018"/>
          <xsd:enumeration value="2016-2017"/>
          <xsd:enumeration value="2015-2016"/>
          <xsd:enumeration value="2014-2015"/>
          <xsd:enumeration value="2013-2014"/>
        </xsd:restriction>
      </xsd:simpleType>
    </xsd:element>
    <xsd:element name="Month" ma:index="4" ma:displayName="Year-Month" ma:description="YYYY-MM Format" ma:internalName="Month0" ma:readOnly="false">
      <xsd:simpleType>
        <xsd:restriction base="dms:Text">
          <xsd:maxLength value="7"/>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ma:index="5"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607996-7C0E-4326-B9F8-40E08F462887}">
  <ds:schemaRefs>
    <ds:schemaRef ds:uri="http://schemas.microsoft.com/office/2006/metadata/customXsn"/>
  </ds:schemaRefs>
</ds:datastoreItem>
</file>

<file path=customXml/itemProps2.xml><?xml version="1.0" encoding="utf-8"?>
<ds:datastoreItem xmlns:ds="http://schemas.openxmlformats.org/officeDocument/2006/customXml" ds:itemID="{4E4BCAC8-F8E9-4405-B922-A8105ED8DB85}">
  <ds:schemaRefs>
    <ds:schemaRef ds:uri="http://schemas.microsoft.com/sharepoint/events"/>
  </ds:schemaRefs>
</ds:datastoreItem>
</file>

<file path=customXml/itemProps3.xml><?xml version="1.0" encoding="utf-8"?>
<ds:datastoreItem xmlns:ds="http://schemas.openxmlformats.org/officeDocument/2006/customXml" ds:itemID="{D4728859-CC5B-46DF-B0B9-73EE38B9268A}">
  <ds:schemaRefs>
    <ds:schemaRef ds:uri="http://schemas.microsoft.com/sharepoint/v3/contenttype/forms"/>
  </ds:schemaRefs>
</ds:datastoreItem>
</file>

<file path=customXml/itemProps4.xml><?xml version="1.0" encoding="utf-8"?>
<ds:datastoreItem xmlns:ds="http://schemas.openxmlformats.org/officeDocument/2006/customXml" ds:itemID="{7B8C5779-CA6B-4FCC-ADE0-0AA7D86962A7}">
  <ds:schemaRefs>
    <ds:schemaRef ds:uri="http://schemas.microsoft.com/office/2006/metadata/properties"/>
    <ds:schemaRef ds:uri="http://schemas.microsoft.com/office/infopath/2007/PartnerControls"/>
    <ds:schemaRef ds:uri="b81d5f94-4e1b-418e-a32e-4aae8849f8c9"/>
  </ds:schemaRefs>
</ds:datastoreItem>
</file>

<file path=customXml/itemProps5.xml><?xml version="1.0" encoding="utf-8"?>
<ds:datastoreItem xmlns:ds="http://schemas.openxmlformats.org/officeDocument/2006/customXml" ds:itemID="{F9E827D0-7D7D-465C-808D-4A249FEA7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1d5f94-4e1b-418e-a32e-4aae8849f8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19962</TotalTime>
  <Words>2820</Words>
  <Application>Microsoft Office PowerPoint</Application>
  <PresentationFormat>On-screen Show (4:3)</PresentationFormat>
  <Paragraphs>325</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ＭＳ Ｐゴシック</vt:lpstr>
      <vt:lpstr>Arial</vt:lpstr>
      <vt:lpstr>Avenir Light</vt:lpstr>
      <vt:lpstr>BlairMdITC TT-Medium</vt:lpstr>
      <vt:lpstr>Calibri</vt:lpstr>
      <vt:lpstr>Chalkduster</vt:lpstr>
      <vt:lpstr>Franklin Gothic Book</vt:lpstr>
      <vt:lpstr>Franklin Gothic Medium</vt:lpstr>
      <vt:lpstr>Helvetica</vt:lpstr>
      <vt:lpstr>Lucida Grande</vt:lpstr>
      <vt:lpstr>Symbol</vt:lpstr>
      <vt:lpstr>Tunga</vt:lpstr>
      <vt:lpstr>Wingdings</vt:lpstr>
      <vt:lpstr>Wingdings 2</vt:lpstr>
      <vt:lpstr>Angles</vt:lpstr>
      <vt:lpstr>Board Meeting  September 18, 2018</vt:lpstr>
      <vt:lpstr>Our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STEM &amp; SC STEM Report Card Profile</vt:lpstr>
      <vt:lpstr>PowerPoint Presentation</vt:lpstr>
      <vt:lpstr>PowerPoint Presentation</vt:lpstr>
      <vt:lpstr>PowerPoint Presentation</vt:lpstr>
      <vt:lpstr>PowerPoint Presentation</vt:lpstr>
      <vt:lpstr>PowerPoint Presentation</vt:lpstr>
      <vt:lpstr>PowerPoint Presentation</vt:lpstr>
      <vt:lpstr>The 4 Disciplines of Execution</vt:lpstr>
      <vt:lpstr>Discipline 1 Focus on the Wildly Important Goals</vt:lpstr>
      <vt:lpstr>Discipline 1 Focus on the Wildly Important Goals</vt:lpstr>
      <vt:lpstr>Discipline 1 Focus on the Wildly Important Goals</vt:lpstr>
      <vt:lpstr>Discipline 1 Focus on the Wildly Important Goals</vt:lpstr>
      <vt:lpstr>Your Advocacy for…</vt:lpstr>
      <vt:lpstr>House Ways and Means Committee </vt:lpstr>
      <vt:lpstr>Senate Finance Committee </vt:lpstr>
      <vt:lpstr>What Questions do you have?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Meeting and Notes</dc:title>
  <dc:creator>Lander</dc:creator>
  <cp:lastModifiedBy>Pattiann Taylor</cp:lastModifiedBy>
  <cp:revision>315</cp:revision>
  <cp:lastPrinted>2017-02-14T21:02:54Z</cp:lastPrinted>
  <dcterms:created xsi:type="dcterms:W3CDTF">2013-12-11T14:36:29Z</dcterms:created>
  <dcterms:modified xsi:type="dcterms:W3CDTF">2018-09-28T14:53:55Z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0x010100EEF7F5941D04B246B65505C3D1F65C0A002D1E755B99A1D84D84B88E742D7BF3DF</vt:lpwstr>
  </property>
  <property fmtid="{D5CDD505-2E9C-101B-9397-08002B2CF9AE}" pid="3" name="_dlc_DocIdItemGuid">
    <vt:lpwstr>055fabdc-f5fe-49de-b1aa-65d2c6d0c5be</vt:lpwstr>
  </property>
</Properties>
</file>