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517" r:id="rId1"/>
    <p:sldMasterId id="2147485529" r:id="rId2"/>
  </p:sldMasterIdLst>
  <p:notesMasterIdLst>
    <p:notesMasterId r:id="rId34"/>
  </p:notesMasterIdLst>
  <p:handoutMasterIdLst>
    <p:handoutMasterId r:id="rId35"/>
  </p:handoutMasterIdLst>
  <p:sldIdLst>
    <p:sldId id="260" r:id="rId3"/>
    <p:sldId id="261" r:id="rId4"/>
    <p:sldId id="401" r:id="rId5"/>
    <p:sldId id="393" r:id="rId6"/>
    <p:sldId id="430" r:id="rId7"/>
    <p:sldId id="415" r:id="rId8"/>
    <p:sldId id="433" r:id="rId9"/>
    <p:sldId id="438" r:id="rId10"/>
    <p:sldId id="439" r:id="rId11"/>
    <p:sldId id="440" r:id="rId12"/>
    <p:sldId id="441" r:id="rId13"/>
    <p:sldId id="442" r:id="rId14"/>
    <p:sldId id="443" r:id="rId15"/>
    <p:sldId id="444" r:id="rId16"/>
    <p:sldId id="445" r:id="rId17"/>
    <p:sldId id="446" r:id="rId18"/>
    <p:sldId id="447" r:id="rId19"/>
    <p:sldId id="448" r:id="rId20"/>
    <p:sldId id="449" r:id="rId21"/>
    <p:sldId id="432" r:id="rId22"/>
    <p:sldId id="407" r:id="rId23"/>
    <p:sldId id="409" r:id="rId24"/>
    <p:sldId id="431" r:id="rId25"/>
    <p:sldId id="429" r:id="rId26"/>
    <p:sldId id="418" r:id="rId27"/>
    <p:sldId id="434" r:id="rId28"/>
    <p:sldId id="410" r:id="rId29"/>
    <p:sldId id="435" r:id="rId30"/>
    <p:sldId id="381" r:id="rId31"/>
    <p:sldId id="436" r:id="rId32"/>
    <p:sldId id="384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0027"/>
    <a:srgbClr val="582383"/>
    <a:srgbClr val="70B433"/>
    <a:srgbClr val="0C226F"/>
    <a:srgbClr val="C3100E"/>
    <a:srgbClr val="000000"/>
    <a:srgbClr val="1E839D"/>
    <a:srgbClr val="BC5328"/>
    <a:srgbClr val="BA0017"/>
    <a:srgbClr val="0F6F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575" autoAdjust="0"/>
    <p:restoredTop sz="86105" autoAdjust="0"/>
  </p:normalViewPr>
  <p:slideViewPr>
    <p:cSldViewPr>
      <p:cViewPr varScale="1">
        <p:scale>
          <a:sx n="156" d="100"/>
          <a:sy n="156" d="100"/>
        </p:scale>
        <p:origin x="-49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5" d="100"/>
          <a:sy n="45" d="100"/>
        </p:scale>
        <p:origin x="1938" y="6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pitchFamily="-108" charset="0"/>
              </a:defRPr>
            </a:lvl1pPr>
          </a:lstStyle>
          <a:p>
            <a:pPr>
              <a:defRPr/>
            </a:pPr>
            <a:r>
              <a:rPr lang="en-US"/>
              <a:t>Board Meeting Notes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pitchFamily="-108" charset="0"/>
              </a:defRPr>
            </a:lvl1pPr>
          </a:lstStyle>
          <a:p>
            <a:pPr>
              <a:defRPr/>
            </a:pPr>
            <a:r>
              <a:rPr lang="en-US"/>
              <a:t>10/26/17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-108" charset="0"/>
              </a:defRPr>
            </a:lvl1pPr>
          </a:lstStyle>
          <a:p>
            <a:pPr>
              <a:defRPr/>
            </a:pPr>
            <a:fld id="{79D7866D-E63C-B646-9B89-6EAA3460A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04217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pitchFamily="-110" charset="0"/>
              </a:defRPr>
            </a:lvl1pPr>
          </a:lstStyle>
          <a:p>
            <a:pPr>
              <a:defRPr/>
            </a:pPr>
            <a:r>
              <a:rPr lang="en-US"/>
              <a:t>Board Meeting Notes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pitchFamily="-110" charset="0"/>
              </a:defRPr>
            </a:lvl1pPr>
          </a:lstStyle>
          <a:p>
            <a:pPr>
              <a:defRPr/>
            </a:pPr>
            <a:r>
              <a:rPr lang="en-US"/>
              <a:t>10/26/17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10" charset="0"/>
              </a:defRPr>
            </a:lvl1pPr>
          </a:lstStyle>
          <a:p>
            <a:pPr>
              <a:defRPr/>
            </a:pPr>
            <a:r>
              <a:rPr lang="en-US"/>
              <a:t>SC Coalition for Mathematics &amp; Science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-110" charset="0"/>
              </a:defRPr>
            </a:lvl1pPr>
          </a:lstStyle>
          <a:p>
            <a:pPr>
              <a:defRPr/>
            </a:pPr>
            <a:fld id="{DA9EFD5D-1357-F74C-A70B-B16ADE11B2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16253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ＭＳ Ｐゴシック" pitchFamily="-110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coalition.org/our-organizations-initiatives.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In Attendance: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Steven Brown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Stephanie </a:t>
            </a:r>
            <a:r>
              <a:rPr lang="en-US" dirty="0" err="1">
                <a:ea typeface="ＭＳ Ｐゴシック" pitchFamily="-108" charset="-128"/>
                <a:cs typeface="ＭＳ Ｐゴシック" pitchFamily="-108" charset="-128"/>
              </a:rPr>
              <a:t>Cugini</a:t>
            </a:r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 err="1">
                <a:ea typeface="ＭＳ Ｐゴシック" pitchFamily="-108" charset="-128"/>
                <a:cs typeface="ＭＳ Ｐゴシック" pitchFamily="-108" charset="-128"/>
              </a:rPr>
              <a:t>Donn</a:t>
            </a: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 Griffith*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Rebecca Hartley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GP </a:t>
            </a:r>
            <a:r>
              <a:rPr lang="en-US" dirty="0" err="1">
                <a:ea typeface="ＭＳ Ｐゴシック" pitchFamily="-108" charset="-128"/>
                <a:cs typeface="ＭＳ Ｐゴシック" pitchFamily="-108" charset="-128"/>
              </a:rPr>
              <a:t>McLeer</a:t>
            </a:r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Bill Pedersen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Tom Peters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Terry Pruitt*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Gwendolyn </a:t>
            </a:r>
            <a:r>
              <a:rPr lang="en-US" dirty="0" err="1">
                <a:ea typeface="ＭＳ Ｐゴシック" pitchFamily="-108" charset="-128"/>
                <a:cs typeface="ＭＳ Ｐゴシック" pitchFamily="-108" charset="-128"/>
              </a:rPr>
              <a:t>Shealy</a:t>
            </a:r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Susie Teague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Cheryl Wiggins*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Regina </a:t>
            </a:r>
            <a:r>
              <a:rPr lang="en-US" dirty="0" err="1">
                <a:ea typeface="ＭＳ Ｐゴシック" pitchFamily="-108" charset="-128"/>
                <a:cs typeface="ＭＳ Ｐゴシック" pitchFamily="-108" charset="-128"/>
              </a:rPr>
              <a:t>Wragg</a:t>
            </a:r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Jodi </a:t>
            </a:r>
            <a:r>
              <a:rPr lang="en-US" dirty="0" err="1">
                <a:ea typeface="ＭＳ Ｐゴシック" pitchFamily="-108" charset="-128"/>
                <a:cs typeface="ＭＳ Ｐゴシック" pitchFamily="-108" charset="-128"/>
              </a:rPr>
              <a:t>Zeis</a:t>
            </a:r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spcBef>
                <a:spcPct val="0"/>
              </a:spcBef>
            </a:pPr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			*denoted board member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spcBef>
                <a:spcPct val="0"/>
              </a:spcBef>
            </a:pPr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spcBef>
                <a:spcPct val="0"/>
              </a:spcBef>
            </a:pPr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spcBef>
                <a:spcPct val="0"/>
              </a:spcBef>
            </a:pPr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B2409B-4DA1-F246-BDDF-487FE5CB07C3}" type="slidenum">
              <a:rPr lang="en-US" smtClean="0">
                <a:latin typeface="Arial" pitchFamily="-108" charset="0"/>
              </a:rPr>
              <a:pPr/>
              <a:t>1</a:t>
            </a:fld>
            <a:endParaRPr lang="en-US">
              <a:latin typeface="Arial" pitchFamily="-108" charset="0"/>
            </a:endParaRPr>
          </a:p>
        </p:txBody>
      </p:sp>
      <p:sp>
        <p:nvSpPr>
          <p:cNvPr id="24581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pitchFamily="-108" charset="0"/>
              </a:rPr>
              <a:t>SC Coalition for Mathematics &amp; Science</a:t>
            </a:r>
          </a:p>
        </p:txBody>
      </p:sp>
      <p:sp>
        <p:nvSpPr>
          <p:cNvPr id="24582" name="Header Placeholder 5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pitchFamily="-108" charset="0"/>
              </a:rPr>
              <a:t>Board Meeting Notes</a:t>
            </a:r>
          </a:p>
        </p:txBody>
      </p:sp>
      <p:sp>
        <p:nvSpPr>
          <p:cNvPr id="24583" name="Date Placeholder 6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pitchFamily="-108" charset="0"/>
              </a:rPr>
              <a:t>10/26/17</a:t>
            </a:r>
            <a:endParaRPr lang="en-US" dirty="0">
              <a:latin typeface="Arial" pitchFamily="-10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Arial" pitchFamily="-108" charset="0"/>
                <a:cs typeface="Arial" pitchFamily="-108" charset="0"/>
              </a:rPr>
              <a:t>These are super themes identified through interviews of dozens of SC STEM stakeholders.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Board Meeting Notes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10/26/17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 Coalition for Mathematics &amp; Science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A9EFD5D-1357-F74C-A70B-B16ADE11B2A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36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Arial" pitchFamily="-108" charset="0"/>
                <a:cs typeface="Arial" pitchFamily="-108" charset="0"/>
              </a:rPr>
              <a:t>These are catalysts for change identified through interviews of dozens of SC STEM stakeholders.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Board Meeting Notes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10/26/17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 Coalition for Mathematics &amp; Science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A9EFD5D-1357-F74C-A70B-B16ADE11B2A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77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Arial" pitchFamily="-108" charset="0"/>
                <a:cs typeface="Arial" pitchFamily="-108" charset="0"/>
              </a:rPr>
              <a:t>Susie Teague guided the group through a series of activities to dive deeper into the 100Kin10 Grand Challenges data set.  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Board Meeting Notes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10/26/17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 Coalition for Mathematics &amp; Science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A9EFD5D-1357-F74C-A70B-B16ADE11B2A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8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Arial" pitchFamily="-108" charset="0"/>
                <a:cs typeface="Arial" pitchFamily="-108" charset="0"/>
              </a:rPr>
              <a:t>Susie Teague guided the group through a series of activities to dive deeper into the 100Kin10 Grand Challenges data set.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5B8A8-7AA9-46A1-840F-0204F1A3D3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Arial" pitchFamily="-108" charset="0"/>
                <a:cs typeface="Arial" pitchFamily="-108" charset="0"/>
              </a:rPr>
              <a:t>Susie Teague guided the group through a series of activities to dive deeper into the 100Kin10 Grand Challenges data set.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5B8A8-7AA9-46A1-840F-0204F1A3D38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76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reflections from Grand Challenges Summit participants.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Board Meeting Notes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10/26/17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 Coalition for Mathematics &amp; Science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A9EFD5D-1357-F74C-A70B-B16ADE11B2A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837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more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Board Meeting Notes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10/26/17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 Coalition for Mathematics &amp; Science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A9EFD5D-1357-F74C-A70B-B16ADE11B2A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266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Arial" pitchFamily="-108" charset="0"/>
                <a:cs typeface="Arial" pitchFamily="-108" charset="0"/>
              </a:rPr>
              <a:t>Susie Teague asked the group to prioritize next steps. Priorities will be revealed after further data gathering.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Board Meeting Notes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10/26/17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 Coalition for Mathematics &amp; Science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A9EFD5D-1357-F74C-A70B-B16ADE11B2A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48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Arial" pitchFamily="-108" charset="0"/>
                <a:cs typeface="Arial" pitchFamily="-108" charset="0"/>
              </a:rPr>
              <a:t>Susie Teague asked the group to make individual commitments for next steps that they will take to support action around Grand Challenges in SC STEM Education..  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Board Meeting Notes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10/26/17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 Coalition for Mathematics &amp; Science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A9EFD5D-1357-F74C-A70B-B16ADE11B2A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0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Susie and Tom identified a few next steps we’ll take to gather more data, sort priorities and launch the final challenges for SC.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Board Meeting Notes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10/26/17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 Coalition for Mathematics &amp; Science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A9EFD5D-1357-F74C-A70B-B16ADE11B2A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23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This was our agenda. We stuck to it really well and finished a bit ahead of time.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8A3E714-23CB-8B44-9689-5B4CC27A3712}" type="slidenum">
              <a:rPr lang="en-US" smtClean="0">
                <a:latin typeface="Arial" pitchFamily="-108" charset="0"/>
              </a:rPr>
              <a:pPr/>
              <a:t>2</a:t>
            </a:fld>
            <a:endParaRPr lang="en-US">
              <a:latin typeface="Arial" pitchFamily="-108" charset="0"/>
            </a:endParaRPr>
          </a:p>
        </p:txBody>
      </p:sp>
      <p:sp>
        <p:nvSpPr>
          <p:cNvPr id="26629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pitchFamily="-108" charset="0"/>
              </a:rPr>
              <a:t>SC Coalition for Mathematics &amp; Science</a:t>
            </a:r>
          </a:p>
        </p:txBody>
      </p:sp>
      <p:sp>
        <p:nvSpPr>
          <p:cNvPr id="26630" name="Header Placeholder 5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pitchFamily="-108" charset="0"/>
              </a:rPr>
              <a:t>Board Meeting Notes</a:t>
            </a:r>
          </a:p>
        </p:txBody>
      </p:sp>
      <p:sp>
        <p:nvSpPr>
          <p:cNvPr id="26631" name="Date Placeholder 6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pitchFamily="-108" charset="0"/>
              </a:rPr>
              <a:t>10/26/17</a:t>
            </a:r>
            <a:endParaRPr lang="en-US" dirty="0">
              <a:latin typeface="Arial" pitchFamily="-10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Tom gave a review of the performance of SCCMS programs for the pervious fiscal year.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Board Meeting Notes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10/26/17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 Coalition for Mathematics &amp; Science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A9EFD5D-1357-F74C-A70B-B16ADE11B2A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46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 dirty="0"/>
              <a:t>These data represent our impact over the past 5 years as an EIA funded STEM support network.  Internally, we evaluate based on how we classify work we do.  See Matrix below:</a:t>
            </a:r>
          </a:p>
          <a:p>
            <a:endParaRPr lang="en-US" sz="1050" dirty="0"/>
          </a:p>
          <a:p>
            <a:r>
              <a:rPr lang="en-US" sz="1050" dirty="0"/>
              <a:t>Work that informs tends to be short in duration and intensity.  It may also be virtual.  For this, we simply count heads</a:t>
            </a:r>
            <a:r>
              <a:rPr lang="is-IS" sz="1050" dirty="0"/>
              <a:t>…and contact hours</a:t>
            </a:r>
            <a:r>
              <a:rPr lang="en-US" sz="1050" dirty="0"/>
              <a:t>.  Think community STEM Festivals.</a:t>
            </a:r>
          </a:p>
          <a:p>
            <a:endParaRPr lang="en-US" sz="1050" dirty="0"/>
          </a:p>
          <a:p>
            <a:r>
              <a:rPr lang="en-US" sz="1050" dirty="0"/>
              <a:t>Support work may be short in duration, but is meant to encourage specific action.  For this, we assess participant satisfaction</a:t>
            </a:r>
            <a:r>
              <a:rPr lang="is-IS" sz="1050" dirty="0"/>
              <a:t>.  Think professional development day.</a:t>
            </a:r>
          </a:p>
          <a:p>
            <a:endParaRPr lang="is-IS" sz="1050" dirty="0"/>
          </a:p>
          <a:p>
            <a:r>
              <a:rPr lang="is-IS" sz="1050" dirty="0"/>
              <a:t>Innovate work is where we go deep with participants and expect more significant change in practice.   Think multi-day professional learning.</a:t>
            </a:r>
          </a:p>
          <a:p>
            <a:endParaRPr lang="is-IS" sz="1050" dirty="0"/>
          </a:p>
          <a:p>
            <a:r>
              <a:rPr lang="is-IS" sz="1050" dirty="0"/>
              <a:t>Research work is where we have controls and experimental groups and expect changes in learner outcomes too.  Think multi-year professional learning.</a:t>
            </a:r>
          </a:p>
          <a:p>
            <a:endParaRPr lang="is-IS" sz="1050" dirty="0"/>
          </a:p>
          <a:p>
            <a:r>
              <a:rPr lang="is-IS" sz="1050" dirty="0"/>
              <a:t>Align work identifies who we bring to the effort and what is accomplished as a result.  Think community engagement.</a:t>
            </a:r>
          </a:p>
          <a:p>
            <a:endParaRPr lang="is-IS" dirty="0"/>
          </a:p>
          <a:p>
            <a:endParaRPr lang="is-I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B9E16F-32A6-0D43-A347-771131660F5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996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red dot on the map represents a school, district or other client organization that we provided STEM services to in 2016/17.  As compared to 2015/16, there are fewer dots, however, there are more long tem contacts with client organizations.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B9E16F-32A6-0D43-A347-771131660F5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280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SCCMS through its family of affiliated programs and services was able to generate an additional $1.168 million in support of STEM education thanks to the states $1.75 million investment.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Board Meeting Notes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10/26/17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 Coalition for Mathematics &amp; Science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A9EFD5D-1357-F74C-A70B-B16ADE11B2A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634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data are generated from aggregated client satisfaction surveys.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Board Meeting Notes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10/26/17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 Coalition for Mathematics &amp; Science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A9EFD5D-1357-F74C-A70B-B16ADE11B2A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9121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Highlights from 2016/17 include:</a:t>
            </a:r>
          </a:p>
          <a:p>
            <a:endParaRPr lang="en-US" dirty="0"/>
          </a:p>
          <a:p>
            <a:r>
              <a:rPr lang="en-US" dirty="0"/>
              <a:t>Golf for Greenville funding of Science on the Move ($50,000) to purchase a new vehicle and support the program.</a:t>
            </a:r>
          </a:p>
          <a:p>
            <a:endParaRPr lang="en-US" dirty="0"/>
          </a:p>
          <a:p>
            <a:r>
              <a:rPr lang="en-US" dirty="0"/>
              <a:t>SCCMS was recognized as a semi-finalist for the </a:t>
            </a:r>
            <a:r>
              <a:rPr lang="en-US" dirty="0" err="1"/>
              <a:t>WhatWorksSC</a:t>
            </a:r>
            <a:r>
              <a:rPr lang="en-US" dirty="0"/>
              <a:t> award.</a:t>
            </a:r>
          </a:p>
          <a:p>
            <a:endParaRPr lang="en-US" dirty="0"/>
          </a:p>
          <a:p>
            <a:r>
              <a:rPr lang="en-US" dirty="0"/>
              <a:t>SCCMS, SC Afterschool Alliance, and the Smithsonian Science Education Center hosted a national STEM conference in Charleston attended by 300+ persons from 19 states.</a:t>
            </a:r>
          </a:p>
          <a:p>
            <a:endParaRPr lang="en-US" dirty="0"/>
          </a:p>
          <a:p>
            <a:r>
              <a:rPr lang="en-US" dirty="0"/>
              <a:t>SCCMS formed a STEM education partnership with Dreams Imagination Gift, a not for profit serving Williston, SC. </a:t>
            </a:r>
          </a:p>
          <a:p>
            <a:endParaRPr lang="en-US" dirty="0"/>
          </a:p>
          <a:p>
            <a:r>
              <a:rPr lang="en-US" dirty="0"/>
              <a:t>SCCMS and the Midlands S</a:t>
            </a:r>
            <a:r>
              <a:rPr lang="en-US" baseline="30000" dirty="0"/>
              <a:t>2</a:t>
            </a:r>
            <a:r>
              <a:rPr lang="en-US" dirty="0"/>
              <a:t>TEM Center partnered with the Columbia Fireflies to present a STEM festival in conjunction with the total eclipse.</a:t>
            </a:r>
          </a:p>
          <a:p>
            <a:endParaRPr lang="en-US" dirty="0"/>
          </a:p>
          <a:p>
            <a:r>
              <a:rPr lang="en-US" dirty="0"/>
              <a:t>Two S</a:t>
            </a:r>
            <a:r>
              <a:rPr lang="en-US" baseline="30000" dirty="0"/>
              <a:t>2</a:t>
            </a:r>
            <a:r>
              <a:rPr lang="en-US" dirty="0"/>
              <a:t>TEM Centers’ resources (Theory of Action and Innovation Configuration Maps) were endorsed by </a:t>
            </a:r>
            <a:r>
              <a:rPr lang="en-US" dirty="0" err="1"/>
              <a:t>STEMx</a:t>
            </a:r>
            <a:r>
              <a:rPr lang="en-US" dirty="0"/>
              <a:t> after review by a national panel of experts.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Board Meeting Notes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10/26/17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 Coalition for Mathematics &amp; Science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A9EFD5D-1357-F74C-A70B-B16ADE11B2A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392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SCCMS/S</a:t>
            </a:r>
            <a:r>
              <a:rPr lang="en-US" baseline="30000" dirty="0"/>
              <a:t>2</a:t>
            </a:r>
            <a:r>
              <a:rPr lang="en-US" dirty="0"/>
              <a:t>TEM Center SC provide assistance in two NFS funded STEM Education grants at Clemson University.</a:t>
            </a:r>
          </a:p>
          <a:p>
            <a:endParaRPr lang="en-US" dirty="0"/>
          </a:p>
          <a:p>
            <a:r>
              <a:rPr lang="en-US" dirty="0"/>
              <a:t>Boeing has funded a SCCMS/S</a:t>
            </a:r>
            <a:r>
              <a:rPr lang="en-US" baseline="30000" dirty="0"/>
              <a:t>2</a:t>
            </a:r>
            <a:r>
              <a:rPr lang="en-US" dirty="0"/>
              <a:t>TEM Center SC pilot program for computational literacy instruction in middle grades classrooms.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Board Meeting Notes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10/26/17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 Coalition for Mathematics &amp; Science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A9EFD5D-1357-F74C-A70B-B16ADE11B2A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252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we look ahead, to what more can be done with a reasonable increase in state funding, we are seeking support for these investments.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Board Meeting Notes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10/26/17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 Coalition for Mathematics &amp; Science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A9EFD5D-1357-F74C-A70B-B16ADE11B2A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460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introduced new staff members including:</a:t>
            </a:r>
          </a:p>
          <a:p>
            <a:endParaRPr lang="en-US" dirty="0"/>
          </a:p>
          <a:p>
            <a:r>
              <a:rPr lang="en-US"/>
              <a:t>Pam Brice – </a:t>
            </a:r>
            <a:r>
              <a:rPr lang="en-US" dirty="0"/>
              <a:t>Education Specialist, Midlands region</a:t>
            </a:r>
          </a:p>
          <a:p>
            <a:r>
              <a:rPr lang="en-US" dirty="0" err="1"/>
              <a:t>Jomia</a:t>
            </a:r>
            <a:r>
              <a:rPr lang="en-US" dirty="0"/>
              <a:t> Mack – Education Specialist, Coastal Pee Dee region</a:t>
            </a:r>
          </a:p>
          <a:p>
            <a:r>
              <a:rPr lang="en-US" dirty="0"/>
              <a:t>Tracey Campbell – Regional Coordinator, Coastal Pee Dee region</a:t>
            </a:r>
          </a:p>
          <a:p>
            <a:r>
              <a:rPr lang="en-US" dirty="0" err="1"/>
              <a:t>Kelsye</a:t>
            </a:r>
            <a:r>
              <a:rPr lang="en-US" dirty="0"/>
              <a:t> Acker – STEM Community Outreach Associate , </a:t>
            </a:r>
            <a:r>
              <a:rPr lang="en-US" dirty="0" err="1"/>
              <a:t>iMAGINE</a:t>
            </a:r>
            <a:endParaRPr lang="en-US" dirty="0"/>
          </a:p>
          <a:p>
            <a:endParaRPr lang="en-US" dirty="0"/>
          </a:p>
          <a:p>
            <a:r>
              <a:rPr lang="en-US" dirty="0"/>
              <a:t>Not Pictured</a:t>
            </a:r>
          </a:p>
          <a:p>
            <a:r>
              <a:rPr lang="en-US" dirty="0"/>
              <a:t>Laura Harper – Program Coordinator, SCCMS</a:t>
            </a:r>
          </a:p>
          <a:p>
            <a:r>
              <a:rPr lang="en-US" dirty="0"/>
              <a:t>Shelby Williams - STEM Community Outreach Associate , DIG Partnership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Board Meeting Notes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10/26/17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 Coalition for Mathematics &amp; Science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A9EFD5D-1357-F74C-A70B-B16ADE11B2A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132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day we’ll celebrate the 25</a:t>
            </a:r>
            <a:r>
              <a:rPr lang="en-US" baseline="30000" dirty="0"/>
              <a:t>th</a:t>
            </a:r>
            <a:r>
              <a:rPr lang="en-US" dirty="0"/>
              <a:t> anniversary of our statewide STEM Education network first conceived as the SC Statewide systemic Initiative “Hubs” in 1993.  </a:t>
            </a:r>
          </a:p>
          <a:p>
            <a:endParaRPr lang="en-US" dirty="0"/>
          </a:p>
          <a:p>
            <a:r>
              <a:rPr lang="en-US" dirty="0"/>
              <a:t>We are also working on a first launch of a STEM Education Day at the State Capitol.  Stay tuned for more!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Board Meeting Notes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10/26/17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 Coalition for Mathematics &amp; Science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A9EFD5D-1357-F74C-A70B-B16ADE11B2A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1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>
                <a:ea typeface="Arial" pitchFamily="-108" charset="0"/>
                <a:cs typeface="Arial" pitchFamily="-108" charset="0"/>
              </a:rPr>
              <a:t>Brandon Gibson, HR Generalist</a:t>
            </a:r>
            <a:endParaRPr lang="en-US" dirty="0"/>
          </a:p>
          <a:p>
            <a:r>
              <a:rPr lang="en-US" dirty="0">
                <a:ea typeface="Arial" pitchFamily="-108" charset="0"/>
                <a:cs typeface="Arial" pitchFamily="-108" charset="0"/>
              </a:rPr>
              <a:t>Welcomed us and gave us an overview QS/1 and other companies that are part of the  JM Smith Corporation.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38C8988-0D87-0949-A883-9795064718E9}" type="slidenum">
              <a:rPr lang="en-US">
                <a:latin typeface="Arial" pitchFamily="-108" charset="0"/>
                <a:ea typeface="Arial" pitchFamily="-108" charset="0"/>
                <a:cs typeface="Arial" pitchFamily="-108" charset="0"/>
              </a:rPr>
              <a:pPr/>
              <a:t>3</a:t>
            </a:fld>
            <a:endParaRPr lang="en-US">
              <a:latin typeface="Arial" pitchFamily="-108" charset="0"/>
              <a:ea typeface="Arial" pitchFamily="-108" charset="0"/>
              <a:cs typeface="Arial" pitchFamily="-108" charset="0"/>
            </a:endParaRPr>
          </a:p>
        </p:txBody>
      </p:sp>
      <p:sp>
        <p:nvSpPr>
          <p:cNvPr id="28677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pitchFamily="-108" charset="0"/>
              </a:rPr>
              <a:t>10/26/17</a:t>
            </a:r>
            <a:endParaRPr lang="en-US" dirty="0">
              <a:latin typeface="Arial" pitchFamily="-108" charset="0"/>
            </a:endParaRPr>
          </a:p>
        </p:txBody>
      </p:sp>
      <p:sp>
        <p:nvSpPr>
          <p:cNvPr id="28678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SCCMS/S</a:t>
            </a:r>
            <a:r>
              <a:rPr lang="en-US" baseline="300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2</a:t>
            </a:r>
            <a:r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TEM Centers SC</a:t>
            </a:r>
          </a:p>
        </p:txBody>
      </p:sp>
      <p:sp>
        <p:nvSpPr>
          <p:cNvPr id="28679" name="Header Placeholder 6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Board Meeting Notes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>
                <a:ea typeface="Arial" pitchFamily="-108" charset="0"/>
                <a:cs typeface="Arial" pitchFamily="-108" charset="0"/>
              </a:rPr>
              <a:t>Still pondering a name and logo change</a:t>
            </a:r>
            <a:r>
              <a:rPr lang="is-IS" dirty="0">
                <a:ea typeface="Arial" pitchFamily="-108" charset="0"/>
                <a:cs typeface="Arial" pitchFamily="-108" charset="0"/>
              </a:rPr>
              <a:t>…maybe soon???</a:t>
            </a:r>
            <a:endParaRPr lang="en-US" dirty="0">
              <a:ea typeface="Arial" pitchFamily="-108" charset="0"/>
              <a:cs typeface="Arial" pitchFamily="-108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38C8988-0D87-0949-A883-9795064718E9}" type="slidenum">
              <a:rPr lang="en-US">
                <a:latin typeface="Arial" pitchFamily="-108" charset="0"/>
                <a:ea typeface="Arial" pitchFamily="-108" charset="0"/>
                <a:cs typeface="Arial" pitchFamily="-108" charset="0"/>
              </a:rPr>
              <a:pPr/>
              <a:t>30</a:t>
            </a:fld>
            <a:endParaRPr lang="en-US">
              <a:latin typeface="Arial" pitchFamily="-108" charset="0"/>
              <a:ea typeface="Arial" pitchFamily="-108" charset="0"/>
              <a:cs typeface="Arial" pitchFamily="-108" charset="0"/>
            </a:endParaRPr>
          </a:p>
        </p:txBody>
      </p:sp>
      <p:sp>
        <p:nvSpPr>
          <p:cNvPr id="28677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pitchFamily="-108" charset="0"/>
              </a:rPr>
              <a:t>10/26/17</a:t>
            </a:r>
            <a:endParaRPr lang="en-US" dirty="0">
              <a:latin typeface="Arial" pitchFamily="-108" charset="0"/>
            </a:endParaRPr>
          </a:p>
        </p:txBody>
      </p:sp>
      <p:sp>
        <p:nvSpPr>
          <p:cNvPr id="28678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SCCMS/S</a:t>
            </a:r>
            <a:r>
              <a:rPr lang="en-US" baseline="300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2</a:t>
            </a:r>
            <a:r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TEM Centers SC</a:t>
            </a:r>
          </a:p>
        </p:txBody>
      </p:sp>
      <p:sp>
        <p:nvSpPr>
          <p:cNvPr id="28679" name="Header Placeholder 6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Board Meeting Notes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ea typeface="ＭＳ Ｐゴシック" pitchFamily="-106" charset="-128"/>
                <a:cs typeface="ＭＳ Ｐゴシック" pitchFamily="-106" charset="-128"/>
              </a:rPr>
              <a:t>To carry the conversation forward…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81A05E2-71C5-3144-A1BF-6A208305D3A9}" type="slidenum">
              <a:rPr lang="en-US" smtClean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pPr/>
              <a:t>31</a:t>
            </a:fld>
            <a:endParaRPr lang="en-US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5301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10/26/17</a:t>
            </a: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5302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5303" name="Header Placeholder 6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Board Meeting Notes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>
              <a:ea typeface="Arial" pitchFamily="-108" charset="0"/>
              <a:cs typeface="Arial" pitchFamily="-108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38C8988-0D87-0949-A883-9795064718E9}" type="slidenum">
              <a:rPr lang="en-US">
                <a:latin typeface="Arial" pitchFamily="-108" charset="0"/>
                <a:ea typeface="Arial" pitchFamily="-108" charset="0"/>
                <a:cs typeface="Arial" pitchFamily="-108" charset="0"/>
              </a:rPr>
              <a:pPr/>
              <a:t>4</a:t>
            </a:fld>
            <a:endParaRPr lang="en-US">
              <a:latin typeface="Arial" pitchFamily="-108" charset="0"/>
              <a:ea typeface="Arial" pitchFamily="-108" charset="0"/>
              <a:cs typeface="Arial" pitchFamily="-108" charset="0"/>
            </a:endParaRPr>
          </a:p>
        </p:txBody>
      </p:sp>
      <p:sp>
        <p:nvSpPr>
          <p:cNvPr id="28677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pitchFamily="-108" charset="0"/>
              </a:rPr>
              <a:t>10/26/17</a:t>
            </a:r>
            <a:endParaRPr lang="en-US" dirty="0">
              <a:latin typeface="Arial" pitchFamily="-108" charset="0"/>
            </a:endParaRPr>
          </a:p>
        </p:txBody>
      </p:sp>
      <p:sp>
        <p:nvSpPr>
          <p:cNvPr id="28678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SCCMS/S</a:t>
            </a:r>
            <a:r>
              <a:rPr lang="en-US" baseline="300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2</a:t>
            </a:r>
            <a:r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TEM Centers SC</a:t>
            </a:r>
          </a:p>
        </p:txBody>
      </p:sp>
      <p:sp>
        <p:nvSpPr>
          <p:cNvPr id="28679" name="Header Placeholder 6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Board Meeting Notes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original mission was schools and teacher.  Our efforts now are such that we influence the whole of the ecosystem.</a:t>
            </a:r>
          </a:p>
          <a:p>
            <a:endParaRPr lang="en-US" dirty="0"/>
          </a:p>
          <a:p>
            <a:r>
              <a:rPr lang="en-US" dirty="0"/>
              <a:t>We’ve expanded our reach into the “home”/community through our regional STEM </a:t>
            </a:r>
            <a:r>
              <a:rPr lang="en-US" dirty="0" err="1"/>
              <a:t>Collaboratives</a:t>
            </a:r>
            <a:r>
              <a:rPr lang="en-US" dirty="0"/>
              <a:t> and their community STEM festivals.</a:t>
            </a:r>
          </a:p>
          <a:p>
            <a:endParaRPr lang="en-US" dirty="0"/>
          </a:p>
          <a:p>
            <a:r>
              <a:rPr lang="en-US" dirty="0"/>
              <a:t>We serve the out of school time learning community through our partnership with 4H and its Science on the Move, mobile STEM outreach program.</a:t>
            </a:r>
          </a:p>
          <a:p>
            <a:endParaRPr lang="en-US" dirty="0"/>
          </a:p>
          <a:p>
            <a:r>
              <a:rPr lang="en-US" dirty="0"/>
              <a:t>We engage schools in a new way with our “This Schools got STEM” talent competition.  Also open to after school programs and judged by STEM professionals.</a:t>
            </a:r>
          </a:p>
          <a:p>
            <a:endParaRPr lang="en-US" dirty="0"/>
          </a:p>
          <a:p>
            <a:r>
              <a:rPr lang="en-US" dirty="0"/>
              <a:t>We engage all sorts of STEM interested humans</a:t>
            </a:r>
            <a:r>
              <a:rPr lang="is-IS" dirty="0"/>
              <a:t>…and occasionally robots...with state and national STEM conferences and our online STEM asset “map” STEM Linx. </a:t>
            </a:r>
            <a:endParaRPr lang="en-US" dirty="0"/>
          </a:p>
          <a:p>
            <a:endParaRPr lang="en-US" dirty="0"/>
          </a:p>
          <a:p>
            <a:r>
              <a:rPr lang="en-US" dirty="0"/>
              <a:t>You can learn about any or all of these at:  </a:t>
            </a:r>
            <a:r>
              <a:rPr lang="en-US" dirty="0">
                <a:hlinkClick r:id="rId3"/>
              </a:rPr>
              <a:t>http://www.sccoalition.org/our-organizations-initiatives.html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B9E16F-32A6-0D43-A347-771131660F5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93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We had a delicious lunch from </a:t>
            </a:r>
            <a:r>
              <a:rPr lang="en-US" dirty="0" err="1">
                <a:ea typeface="ＭＳ Ｐゴシック" pitchFamily="-108" charset="-128"/>
                <a:cs typeface="ＭＳ Ｐゴシック" pitchFamily="-108" charset="-128"/>
              </a:rPr>
              <a:t>Cribb’s</a:t>
            </a: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 Catering.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F9741C-2A3B-E648-8789-1F8C6B63488F}" type="slidenum">
              <a:rPr lang="en-US" smtClean="0">
                <a:latin typeface="Arial" pitchFamily="-108" charset="0"/>
              </a:rPr>
              <a:pPr/>
              <a:t>6</a:t>
            </a:fld>
            <a:endParaRPr lang="en-US">
              <a:latin typeface="Arial" pitchFamily="-108" charset="0"/>
            </a:endParaRPr>
          </a:p>
        </p:txBody>
      </p:sp>
      <p:sp>
        <p:nvSpPr>
          <p:cNvPr id="32773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pitchFamily="-108" charset="0"/>
              </a:rPr>
              <a:t>SC Coalition for Mathematics &amp; Science</a:t>
            </a:r>
          </a:p>
        </p:txBody>
      </p:sp>
      <p:sp>
        <p:nvSpPr>
          <p:cNvPr id="32774" name="Header Placeholder 5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pitchFamily="-108" charset="0"/>
              </a:rPr>
              <a:t>Board Meeting Notes</a:t>
            </a:r>
          </a:p>
        </p:txBody>
      </p:sp>
      <p:sp>
        <p:nvSpPr>
          <p:cNvPr id="32775" name="Date Placeholder 6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pitchFamily="-108" charset="0"/>
              </a:rPr>
              <a:t>10/26/17</a:t>
            </a:r>
            <a:endParaRPr lang="en-US" dirty="0">
              <a:latin typeface="Arial" pitchFamily="-10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>
                <a:ea typeface="Arial" pitchFamily="-108" charset="0"/>
                <a:cs typeface="Arial" pitchFamily="-108" charset="0"/>
              </a:rPr>
              <a:t>Susie Teague guided the group through a series of activities to inform those who missed the Grand Challenges Summit on October 17.  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38C8988-0D87-0949-A883-9795064718E9}" type="slidenum">
              <a:rPr lang="en-US">
                <a:latin typeface="Arial" pitchFamily="-108" charset="0"/>
                <a:ea typeface="Arial" pitchFamily="-108" charset="0"/>
                <a:cs typeface="Arial" pitchFamily="-108" charset="0"/>
              </a:rPr>
              <a:pPr/>
              <a:t>7</a:t>
            </a:fld>
            <a:endParaRPr lang="en-US">
              <a:latin typeface="Arial" pitchFamily="-108" charset="0"/>
              <a:ea typeface="Arial" pitchFamily="-108" charset="0"/>
              <a:cs typeface="Arial" pitchFamily="-108" charset="0"/>
            </a:endParaRPr>
          </a:p>
        </p:txBody>
      </p:sp>
      <p:sp>
        <p:nvSpPr>
          <p:cNvPr id="28677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pitchFamily="-108" charset="0"/>
              </a:rPr>
              <a:t>10/26/17</a:t>
            </a:r>
            <a:endParaRPr lang="en-US" dirty="0">
              <a:latin typeface="Arial" pitchFamily="-108" charset="0"/>
            </a:endParaRPr>
          </a:p>
        </p:txBody>
      </p:sp>
      <p:sp>
        <p:nvSpPr>
          <p:cNvPr id="28678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SCCMS/S</a:t>
            </a:r>
            <a:r>
              <a:rPr lang="en-US" baseline="300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2</a:t>
            </a:r>
            <a:r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TEM Centers SC</a:t>
            </a:r>
          </a:p>
        </p:txBody>
      </p:sp>
      <p:sp>
        <p:nvSpPr>
          <p:cNvPr id="28679" name="Header Placeholder 6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Board Meeting Notes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Arial" pitchFamily="-108" charset="0"/>
                <a:cs typeface="Arial" pitchFamily="-108" charset="0"/>
              </a:rPr>
              <a:t>This is an overview of the Grand Challenges Summit objectives.  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Board Meeting Notes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10/26/17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 Coalition for Mathematics &amp; Science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A9EFD5D-1357-F74C-A70B-B16ADE11B2A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571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Arial" pitchFamily="-108" charset="0"/>
                <a:cs typeface="Arial" pitchFamily="-108" charset="0"/>
              </a:rPr>
              <a:t>This is a sample 100Kin10 Grand Challenges map.  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Board Meeting Notes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10/26/17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 Coalition for Mathematics &amp; Science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A9EFD5D-1357-F74C-A70B-B16ADE11B2A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63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62CB80-D4A6-6040-9DD3-73017A144EB7}" type="datetime1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ACE96F-5F48-5844-AE45-9A6FC98FC7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51331A-E6D2-7A4A-9E65-505CFC844AB3}" type="datetime1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EAF36-E63F-E943-A1F3-F61E4CF60E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F9077-9FCA-D944-A02D-AD4AC8143AC0}" type="datetime1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5936EC-D18B-ED48-B02B-A6F4ACE205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810F5F-BA19-AF44-9713-F1E2FE449890}" type="datetime1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ACE96F-5F48-5844-AE45-9A6FC98FC7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20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0D979D-3261-5F47-9C9A-15C82F927FBD}" type="datetime1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0F0CB-B494-3744-8B7E-7D0FFD0FB3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52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4A2EA8-8ED5-0140-BBDD-4140EE510304}" type="datetime1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C9D1CD-782A-F04B-839B-14E6F6470F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277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04F486-3C13-E548-AE26-8A4CCEE28BF7}" type="datetime1">
              <a:rPr lang="en-US" smtClean="0"/>
              <a:t>11/7/2017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1F00E6-636E-7C44-84EF-7CDE2DBBB5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49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38394A-3FCE-C745-AEF7-61BA14E265AB}" type="datetime1">
              <a:rPr lang="en-US" smtClean="0"/>
              <a:t>11/7/2017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5F4C1A-991A-724D-80A8-69E532EDFD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5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EF7703-0C16-7D4D-983D-BC181D2F9DC8}" type="datetime1">
              <a:rPr lang="en-US" smtClean="0"/>
              <a:t>11/7/2017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27F9CB-3208-3A47-BCFB-87DAE0AFE8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35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AFB382-9B3C-B54D-880D-7C068096D089}" type="datetime1">
              <a:rPr lang="en-US" smtClean="0"/>
              <a:t>11/7/2017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26BEB6-5C71-B742-8E3B-165AE4368E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58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5CFB38-182C-7E44-9793-FD895A2CB670}" type="datetime1">
              <a:rPr lang="en-US" smtClean="0"/>
              <a:t>11/7/2017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A1E4D3-5C50-F44C-8692-580922B156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64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03737C-F4E6-9147-B5BC-D57E8D0A7EF0}" type="datetime1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0F0CB-B494-3744-8B7E-7D0FFD0FB3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C5E328-B8E9-3E45-9E40-4C41190997A9}" type="datetime1">
              <a:rPr lang="en-US" smtClean="0"/>
              <a:t>11/7/2017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23EAEC-471D-4B43-B315-B9429AC6AD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12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EFD300-4E03-0843-A0AC-A73A86B9803F}" type="datetime1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EAF36-E63F-E943-A1F3-F61E4CF60E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02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B9B93-DABF-CA47-9C90-5AF58938AEF6}" type="datetime1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5936EC-D18B-ED48-B02B-A6F4ACE205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77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67E85C-BDC0-274F-9F74-8B6C2865E0C0}" type="datetime1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C9D1CD-782A-F04B-839B-14E6F6470F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C193D3-D418-2C42-AEFB-20049B0CFDFB}" type="datetime1">
              <a:rPr lang="en-US" smtClean="0"/>
              <a:t>11/7/2017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1F00E6-636E-7C44-84EF-7CDE2DBBB5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5E5390-D839-C54E-A4A3-0E3AB54EC8A5}" type="datetime1">
              <a:rPr lang="en-US" smtClean="0"/>
              <a:t>11/7/2017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5F4C1A-991A-724D-80A8-69E532EDFD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2D7BDF-F904-EB4F-B995-ABBEF5E70BBB}" type="datetime1">
              <a:rPr lang="en-US" smtClean="0"/>
              <a:t>11/7/2017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27F9CB-3208-3A47-BCFB-87DAE0AFE8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6A771D-9F74-A548-BC87-32F772247833}" type="datetime1">
              <a:rPr lang="en-US" smtClean="0"/>
              <a:t>11/7/2017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26BEB6-5C71-B742-8E3B-165AE4368E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F21A11-DD85-BB43-B12A-24B7BB775F8A}" type="datetime1">
              <a:rPr lang="en-US" smtClean="0"/>
              <a:t>11/7/2017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1A1E4D3-5C50-F44C-8692-580922B156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E51E07-FC7D-5543-8492-2AFC5D7A591E}" type="datetime1">
              <a:rPr lang="en-US" smtClean="0"/>
              <a:t>11/7/2017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23EAEC-471D-4B43-B315-B9429AC6AD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DF55BA9-3BE0-D54C-93D6-FACDAB13ECCB}" type="datetime1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2C01BE3-FADC-7D46-828B-686EAA2168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18" r:id="rId1"/>
    <p:sldLayoutId id="2147485519" r:id="rId2"/>
    <p:sldLayoutId id="2147485520" r:id="rId3"/>
    <p:sldLayoutId id="2147485521" r:id="rId4"/>
    <p:sldLayoutId id="2147485522" r:id="rId5"/>
    <p:sldLayoutId id="2147485523" r:id="rId6"/>
    <p:sldLayoutId id="2147485524" r:id="rId7"/>
    <p:sldLayoutId id="2147485525" r:id="rId8"/>
    <p:sldLayoutId id="2147485526" r:id="rId9"/>
    <p:sldLayoutId id="2147485527" r:id="rId10"/>
    <p:sldLayoutId id="2147485528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2EC96EB-0F7C-0942-8D52-630BFDE2C4EF}" type="datetime1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2C01BE3-FADC-7D46-828B-686EAA2168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6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0" r:id="rId1"/>
    <p:sldLayoutId id="2147485531" r:id="rId2"/>
    <p:sldLayoutId id="2147485532" r:id="rId3"/>
    <p:sldLayoutId id="2147485533" r:id="rId4"/>
    <p:sldLayoutId id="2147485534" r:id="rId5"/>
    <p:sldLayoutId id="2147485535" r:id="rId6"/>
    <p:sldLayoutId id="2147485536" r:id="rId7"/>
    <p:sldLayoutId id="2147485537" r:id="rId8"/>
    <p:sldLayoutId id="2147485538" r:id="rId9"/>
    <p:sldLayoutId id="2147485539" r:id="rId10"/>
    <p:sldLayoutId id="2147485540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jpe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.jpe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emf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jpeg"/><Relationship Id="rId4" Type="http://schemas.openxmlformats.org/officeDocument/2006/relationships/package" Target="../embeddings/Microsoft_Word_Document.docx"/><Relationship Id="rId9" Type="http://schemas.openxmlformats.org/officeDocument/2006/relationships/image" Target="../media/image3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2.jp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Relationship Id="rId9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g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emf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hyperlink" Target="mailto:tpeters@clemson.edu" TargetMode="External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3.jpeg"/><Relationship Id="rId4" Type="http://schemas.openxmlformats.org/officeDocument/2006/relationships/image" Target="../media/image59.jpe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tif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emf"/><Relationship Id="rId10" Type="http://schemas.openxmlformats.org/officeDocument/2006/relationships/image" Target="../media/image21.jp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5715000"/>
            <a:ext cx="8458200" cy="9906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Title 5"/>
          <p:cNvSpPr>
            <a:spLocks noGrp="1"/>
          </p:cNvSpPr>
          <p:nvPr>
            <p:ph type="title" idx="4294967295"/>
          </p:nvPr>
        </p:nvSpPr>
        <p:spPr>
          <a:xfrm>
            <a:off x="3962400" y="2514600"/>
            <a:ext cx="4965700" cy="1398588"/>
          </a:xfrm>
        </p:spPr>
        <p:txBody>
          <a:bodyPr/>
          <a:lstStyle/>
          <a:p>
            <a:pPr algn="ctr" eaLnBrk="1" hangingPunct="1"/>
            <a:r>
              <a:rPr lang="en-US" sz="3600" b="1" dirty="0"/>
              <a:t>Board Meeting </a:t>
            </a:r>
            <a:br>
              <a:rPr lang="en-US" sz="3600" b="1" dirty="0"/>
            </a:br>
            <a:r>
              <a:rPr lang="en-US" sz="3600" b="1" dirty="0"/>
              <a:t>October 26, 2017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4294967295"/>
          </p:nvPr>
        </p:nvSpPr>
        <p:spPr>
          <a:xfrm>
            <a:off x="2133600" y="3810000"/>
            <a:ext cx="7010400" cy="13208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4000" dirty="0">
                <a:solidFill>
                  <a:srgbClr val="000090"/>
                </a:solidFill>
                <a:ea typeface="+mn-ea"/>
                <a:cs typeface="Arial"/>
              </a:rPr>
              <a:t>Welcome Board &amp; Friends!</a:t>
            </a:r>
          </a:p>
        </p:txBody>
      </p:sp>
      <p:pic>
        <p:nvPicPr>
          <p:cNvPr id="23556" name="Picture 4" descr="SCCMS Logo for Consideration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381000"/>
            <a:ext cx="5486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943600"/>
            <a:ext cx="1638300" cy="5184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5943600"/>
            <a:ext cx="1369686" cy="571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5867400"/>
            <a:ext cx="872367" cy="742950"/>
          </a:xfrm>
          <a:prstGeom prst="rect">
            <a:avLst/>
          </a:prstGeom>
        </p:spPr>
      </p:pic>
      <p:pic>
        <p:nvPicPr>
          <p:cNvPr id="9" name="Picture 8" descr="Duke-Energy-Logo-4c.pdf"/>
          <p:cNvPicPr>
            <a:picLocks noChangeAspect="1"/>
          </p:cNvPicPr>
          <p:nvPr/>
        </p:nvPicPr>
        <p:blipFill>
          <a:blip r:embed="rId7"/>
          <a:srcRect l="11216" t="26918" r="13078" b="23733"/>
          <a:stretch>
            <a:fillRect/>
          </a:stretch>
        </p:blipFill>
        <p:spPr>
          <a:xfrm>
            <a:off x="1371600" y="5943600"/>
            <a:ext cx="1683327" cy="68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6600" y="5257800"/>
            <a:ext cx="2532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Our Founding Partners</a:t>
            </a:r>
          </a:p>
        </p:txBody>
      </p:sp>
      <p:pic>
        <p:nvPicPr>
          <p:cNvPr id="12" name="Picture 11" descr="SDE15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867400"/>
            <a:ext cx="2438400" cy="5890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coffee">
            <a:extLst>
              <a:ext uri="{FF2B5EF4-FFF2-40B4-BE49-F238E27FC236}">
                <a16:creationId xmlns:a16="http://schemas.microsoft.com/office/drawing/2014/main" id="{391212CF-FC50-46C6-BCEC-00410D92E2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66915438-D3C8-4C2F-B867-A20CFB938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942278"/>
          </a:xfrm>
        </p:spPr>
        <p:txBody>
          <a:bodyPr>
            <a:normAutofit/>
          </a:bodyPr>
          <a:lstStyle/>
          <a:p>
            <a:r>
              <a:rPr lang="en-US" sz="4800" b="1">
                <a:solidFill>
                  <a:schemeClr val="accent1"/>
                </a:solidFill>
              </a:rPr>
              <a:t>SC Super Themes</a:t>
            </a:r>
            <a:endParaRPr lang="en-US" sz="4800" b="1" dirty="0">
              <a:solidFill>
                <a:schemeClr val="accent1"/>
              </a:solidFill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746301B-882D-4543-B4A9-BF902F379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928954"/>
            <a:ext cx="7200900" cy="35814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3600" dirty="0"/>
              <a:t>Value + Perception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3600" dirty="0"/>
              <a:t>Educators’ Continuous Learning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3600" dirty="0"/>
              <a:t>Elementary Education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3600" dirty="0"/>
              <a:t>Instructional Resources</a:t>
            </a:r>
          </a:p>
        </p:txBody>
      </p:sp>
    </p:spTree>
    <p:extLst>
      <p:ext uri="{BB962C8B-B14F-4D97-AF65-F5344CB8AC3E}">
        <p14:creationId xmlns:p14="http://schemas.microsoft.com/office/powerpoint/2010/main" val="2499080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B433"/>
                </a:solidFill>
              </a:rPr>
              <a:t>Additional catalysts identified as a result of SC data from interviews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The number of school leaders who are trained in fostering collaborative work environments (Value &amp; Perception: Prestige)</a:t>
            </a:r>
          </a:p>
          <a:p>
            <a:r>
              <a:rPr lang="en-US" sz="2400" dirty="0"/>
              <a:t>PK-12 STEM educator involvement in the selection of professional development (Value &amp; Perception: Leadership)</a:t>
            </a:r>
          </a:p>
          <a:p>
            <a:r>
              <a:rPr lang="en-US" sz="2400" dirty="0"/>
              <a:t>The number of school leaders who understand the professional development needs of PK-12 STEM educators (Educators’ Continuous Learning: Professional Development)</a:t>
            </a:r>
          </a:p>
          <a:p>
            <a:r>
              <a:rPr lang="en-US" sz="2400" dirty="0"/>
              <a:t>The number of professional development opportunities for PK-12 educators that focus on how to engage students in active STEM learning experiences (Educators’ Continuous Learning: Professional Development)</a:t>
            </a:r>
          </a:p>
        </p:txBody>
      </p:sp>
    </p:spTree>
    <p:extLst>
      <p:ext uri="{BB962C8B-B14F-4D97-AF65-F5344CB8AC3E}">
        <p14:creationId xmlns:p14="http://schemas.microsoft.com/office/powerpoint/2010/main" val="2548650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rgbClr val="70B433"/>
                </a:solidFill>
              </a:rPr>
              <a:t>The System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524000"/>
            <a:ext cx="7200900" cy="3581400"/>
          </a:xfrm>
        </p:spPr>
        <p:txBody>
          <a:bodyPr>
            <a:noAutofit/>
          </a:bodyPr>
          <a:lstStyle/>
          <a:p>
            <a:r>
              <a:rPr lang="en-US" sz="2800" dirty="0"/>
              <a:t>Read through each column of the map overview</a:t>
            </a:r>
          </a:p>
          <a:p>
            <a:r>
              <a:rPr lang="en-US" sz="2800" dirty="0"/>
              <a:t>Determine the Super Theme and specific area in which you have expertise/knowledge to assist with moving forward (perhaps a 1</a:t>
            </a:r>
            <a:r>
              <a:rPr lang="en-US" sz="2800" baseline="30000" dirty="0"/>
              <a:t>st</a:t>
            </a:r>
            <a:r>
              <a:rPr lang="en-US" sz="2800" dirty="0"/>
              <a:t>, 2</a:t>
            </a:r>
            <a:r>
              <a:rPr lang="en-US" sz="2800" baseline="30000" dirty="0"/>
              <a:t>nd</a:t>
            </a:r>
            <a:r>
              <a:rPr lang="en-US" sz="2800" dirty="0"/>
              <a:t>, and 3</a:t>
            </a:r>
            <a:r>
              <a:rPr lang="en-US" sz="2800" baseline="30000" dirty="0"/>
              <a:t>rd</a:t>
            </a:r>
            <a:r>
              <a:rPr lang="en-US" sz="2800" dirty="0"/>
              <a:t> choice</a:t>
            </a:r>
            <a:r>
              <a:rPr lang="mr-IN" sz="2800" dirty="0"/>
              <a:t>…</a:t>
            </a:r>
            <a:r>
              <a:rPr lang="en-US" sz="2800" dirty="0"/>
              <a:t>)</a:t>
            </a:r>
          </a:p>
          <a:p>
            <a:r>
              <a:rPr lang="en-US" sz="2800" dirty="0"/>
              <a:t>Find your group partner(s)</a:t>
            </a:r>
          </a:p>
          <a:p>
            <a:r>
              <a:rPr lang="en-US" sz="2800" dirty="0"/>
              <a:t>Be prepared to be flexible </a:t>
            </a:r>
            <a:r>
              <a:rPr lang="mr-IN" sz="2800" dirty="0"/>
              <a:t>–</a:t>
            </a:r>
            <a:r>
              <a:rPr lang="en-US" sz="2800" dirty="0"/>
              <a:t> team effort vs. individual effort</a:t>
            </a:r>
          </a:p>
        </p:txBody>
      </p:sp>
    </p:spTree>
    <p:extLst>
      <p:ext uri="{BB962C8B-B14F-4D97-AF65-F5344CB8AC3E}">
        <p14:creationId xmlns:p14="http://schemas.microsoft.com/office/powerpoint/2010/main" val="601059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200900" cy="1485900"/>
          </a:xfrm>
        </p:spPr>
        <p:txBody>
          <a:bodyPr/>
          <a:lstStyle/>
          <a:p>
            <a:r>
              <a:rPr lang="en-US" dirty="0">
                <a:solidFill>
                  <a:srgbClr val="70B433"/>
                </a:solidFill>
              </a:rPr>
              <a:t>Color Question Brainstorming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01465" y="1732635"/>
            <a:ext cx="598589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Imagination, Possibility – “What might happen if we…”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Facts, Figures, Data – “How many….” or “How much…”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Opinions, Values, Needs – “Why is this….” or What’s the best way to…”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1537" r="6625" b="6022"/>
          <a:stretch/>
        </p:blipFill>
        <p:spPr>
          <a:xfrm rot="21214831">
            <a:off x="1231081" y="1481199"/>
            <a:ext cx="1007853" cy="1139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1" t="9736" r="18663" b="17648"/>
          <a:stretch/>
        </p:blipFill>
        <p:spPr>
          <a:xfrm>
            <a:off x="1306097" y="2719554"/>
            <a:ext cx="1036415" cy="1413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"/>
          <a:stretch/>
        </p:blipFill>
        <p:spPr>
          <a:xfrm rot="21126248">
            <a:off x="1409094" y="4599389"/>
            <a:ext cx="911377" cy="12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62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200900" cy="1485900"/>
          </a:xfrm>
        </p:spPr>
        <p:txBody>
          <a:bodyPr/>
          <a:lstStyle/>
          <a:p>
            <a:r>
              <a:rPr lang="en-US" dirty="0"/>
              <a:t>Brainstorm Share out (1 each)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01465" y="1732635"/>
            <a:ext cx="598589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Imagination, Possibility – “What might happen if we…”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Facts, Figures, Data – “How many….” or “How much…”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Opinions, Values, Needs – “Why is this….” or What’s the best way to…”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1537" r="6625" b="6022"/>
          <a:stretch/>
        </p:blipFill>
        <p:spPr>
          <a:xfrm rot="21214831">
            <a:off x="1231081" y="1481199"/>
            <a:ext cx="1007853" cy="1139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1" t="9736" r="18663" b="17648"/>
          <a:stretch/>
        </p:blipFill>
        <p:spPr>
          <a:xfrm>
            <a:off x="1306097" y="2719554"/>
            <a:ext cx="1036415" cy="1413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"/>
          <a:stretch/>
        </p:blipFill>
        <p:spPr>
          <a:xfrm rot="21126248">
            <a:off x="1409094" y="4599389"/>
            <a:ext cx="911377" cy="12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10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" descr="Image result for post-it comments">
            <a:extLst>
              <a:ext uri="{FF2B5EF4-FFF2-40B4-BE49-F238E27FC236}">
                <a16:creationId xmlns:a16="http://schemas.microsoft.com/office/drawing/2014/main" id="{8555E20F-3F21-4C56-B7C6-6DE165E1F6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0D0033-EAA8-45BD-B763-A788D67E1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2871"/>
            <a:ext cx="8887012" cy="14859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Overall Reflections from Summit Data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C36454-94CB-4A7B-8A43-567B97C21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71600"/>
            <a:ext cx="8305800" cy="455901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Trends in dialogue? 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Shared vision, goals &amp; collective understanding among all stakeholders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Funding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Shared accountability system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Recommendations for next steps? 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Continued collaboration among all stakeholders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Develop &amp; implement a reasonable timeline/strategic plan statewide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Focus on PK-16, interdisciplinary, all teachers</a:t>
            </a:r>
          </a:p>
        </p:txBody>
      </p:sp>
    </p:spTree>
    <p:extLst>
      <p:ext uri="{BB962C8B-B14F-4D97-AF65-F5344CB8AC3E}">
        <p14:creationId xmlns:p14="http://schemas.microsoft.com/office/powerpoint/2010/main" val="2762654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" descr="Image result for post-it comments">
            <a:extLst>
              <a:ext uri="{FF2B5EF4-FFF2-40B4-BE49-F238E27FC236}">
                <a16:creationId xmlns:a16="http://schemas.microsoft.com/office/drawing/2014/main" id="{8555E20F-3F21-4C56-B7C6-6DE165E1F6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0D0033-EAA8-45BD-B763-A788D67E1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991600" cy="14859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Overall Reflections from Summit Data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C36454-94CB-4A7B-8A43-567B97C21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95400"/>
            <a:ext cx="8305800" cy="35814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Excitements? 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Beginning of educational change that is needed; time is now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Variety of stakeholders that have collaborated and are at the table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Potential partnerships and collaborations in future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Potential roadblocks?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Mandates hinder education transformation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Inconsistent/lack of funding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Time, Commitment </a:t>
            </a:r>
          </a:p>
        </p:txBody>
      </p:sp>
    </p:spTree>
    <p:extLst>
      <p:ext uri="{BB962C8B-B14F-4D97-AF65-F5344CB8AC3E}">
        <p14:creationId xmlns:p14="http://schemas.microsoft.com/office/powerpoint/2010/main" val="3124409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" descr="Image result for post-it comments">
            <a:extLst>
              <a:ext uri="{FF2B5EF4-FFF2-40B4-BE49-F238E27FC236}">
                <a16:creationId xmlns:a16="http://schemas.microsoft.com/office/drawing/2014/main" id="{8555E20F-3F21-4C56-B7C6-6DE165E1F6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328C-B959-4CE7-96F0-EB5B4302A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accent1"/>
                </a:solidFill>
              </a:rPr>
              <a:t>Vote!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C36454-94CB-4A7B-8A43-567B97C21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3600"/>
            <a:ext cx="7646987" cy="358140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4800" dirty="0"/>
              <a:t>Which challenge(s) should South Carolina prioritize?</a:t>
            </a:r>
          </a:p>
        </p:txBody>
      </p:sp>
      <p:pic>
        <p:nvPicPr>
          <p:cNvPr id="3" name="Picture 2" descr="4e3a14f170f1955b-Vote-Image-600x3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13" y="4507336"/>
            <a:ext cx="3167063" cy="235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13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" descr="Image result for post-it comments">
            <a:extLst>
              <a:ext uri="{FF2B5EF4-FFF2-40B4-BE49-F238E27FC236}">
                <a16:creationId xmlns:a16="http://schemas.microsoft.com/office/drawing/2014/main" id="{8555E20F-3F21-4C56-B7C6-6DE165E1F6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328C-B959-4CE7-96F0-EB5B4302A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What is your commitment?</a:t>
            </a:r>
          </a:p>
        </p:txBody>
      </p:sp>
      <p:pic>
        <p:nvPicPr>
          <p:cNvPr id="5" name="Picture 4" descr="5356346007_958d8bdc45_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981200"/>
            <a:ext cx="5334000" cy="37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76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70B433"/>
                </a:solidFill>
              </a:rPr>
              <a:t>What’s next?</a:t>
            </a:r>
          </a:p>
        </p:txBody>
      </p:sp>
      <p:pic>
        <p:nvPicPr>
          <p:cNvPr id="4" name="Picture 3" descr="whats-nex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47800"/>
            <a:ext cx="760476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69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4"/>
          <p:cNvSpPr>
            <a:spLocks noGrp="1"/>
          </p:cNvSpPr>
          <p:nvPr>
            <p:ph type="title"/>
          </p:nvPr>
        </p:nvSpPr>
        <p:spPr>
          <a:xfrm>
            <a:off x="2438400" y="228600"/>
            <a:ext cx="3581400" cy="990600"/>
          </a:xfrm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ea typeface="ＭＳ Ｐゴシック" pitchFamily="-111" charset="-128"/>
                <a:cs typeface="ＭＳ Ｐゴシック" pitchFamily="-111" charset="-128"/>
              </a:rPr>
              <a:t>Our Agenda</a:t>
            </a:r>
          </a:p>
        </p:txBody>
      </p:sp>
      <p:sp>
        <p:nvSpPr>
          <p:cNvPr id="25603" name="TextBox 7"/>
          <p:cNvSpPr txBox="1">
            <a:spLocks noChangeArrowheads="1"/>
          </p:cNvSpPr>
          <p:nvPr/>
        </p:nvSpPr>
        <p:spPr bwMode="auto">
          <a:xfrm>
            <a:off x="609600" y="1066800"/>
            <a:ext cx="7772400" cy="374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900"/>
              </a:spcAft>
            </a:pPr>
            <a:r>
              <a:rPr lang="en-US" sz="2400" b="1" dirty="0">
                <a:solidFill>
                  <a:schemeClr val="tx2"/>
                </a:solidFill>
              </a:rPr>
              <a:t>11:00 am	Meet &amp; Greet</a:t>
            </a:r>
          </a:p>
          <a:p>
            <a:pPr>
              <a:spcAft>
                <a:spcPts val="900"/>
              </a:spcAft>
            </a:pPr>
            <a:r>
              <a:rPr lang="en-US" sz="2400" b="1" dirty="0">
                <a:solidFill>
                  <a:schemeClr val="tx2"/>
                </a:solidFill>
              </a:rPr>
              <a:t>11:15 		Welcomes </a:t>
            </a:r>
          </a:p>
          <a:p>
            <a:pPr>
              <a:spcAft>
                <a:spcPts val="900"/>
              </a:spcAft>
              <a:buClr>
                <a:schemeClr val="accent2"/>
              </a:buClr>
            </a:pPr>
            <a:r>
              <a:rPr lang="en-US" sz="2400" b="1" dirty="0">
                <a:solidFill>
                  <a:schemeClr val="tx2"/>
                </a:solidFill>
              </a:rPr>
              <a:t>11:30 		Lunch from </a:t>
            </a:r>
            <a:r>
              <a:rPr lang="en-US" sz="2400" b="1" dirty="0" err="1">
                <a:solidFill>
                  <a:schemeClr val="tx2"/>
                </a:solidFill>
              </a:rPr>
              <a:t>Cribbs</a:t>
            </a:r>
            <a:r>
              <a:rPr lang="en-US" sz="2400" b="1" dirty="0">
                <a:solidFill>
                  <a:schemeClr val="tx2"/>
                </a:solidFill>
              </a:rPr>
              <a:t> Catering</a:t>
            </a:r>
          </a:p>
          <a:p>
            <a:pPr>
              <a:spcAft>
                <a:spcPts val="900"/>
              </a:spcAft>
              <a:buClr>
                <a:schemeClr val="accent2"/>
              </a:buClr>
            </a:pPr>
            <a:r>
              <a:rPr lang="en-US" sz="2400" b="1" dirty="0">
                <a:solidFill>
                  <a:schemeClr val="tx2"/>
                </a:solidFill>
              </a:rPr>
              <a:t>12:15 pm 	Program including SCCMS Annual 			Review and Grand Challenges in SC 			STEM Update </a:t>
            </a:r>
          </a:p>
          <a:p>
            <a:pPr>
              <a:spcAft>
                <a:spcPts val="900"/>
              </a:spcAft>
              <a:buClr>
                <a:schemeClr val="accent2"/>
              </a:buClr>
            </a:pPr>
            <a:r>
              <a:rPr lang="en-US" sz="2400" b="1" dirty="0">
                <a:solidFill>
                  <a:schemeClr val="tx2"/>
                </a:solidFill>
              </a:rPr>
              <a:t>3:15ish	Adjourn</a:t>
            </a:r>
          </a:p>
          <a:p>
            <a:pPr>
              <a:spcAft>
                <a:spcPts val="900"/>
              </a:spcAft>
              <a:buClr>
                <a:schemeClr val="accent2"/>
              </a:buClr>
            </a:pPr>
            <a:endParaRPr lang="en-US" sz="3200" b="1" dirty="0">
              <a:solidFill>
                <a:schemeClr val="tx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5029200"/>
            <a:ext cx="9144000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SCCMS Logo for Consideration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5334000"/>
            <a:ext cx="4282440" cy="118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57198" y="5638800"/>
            <a:ext cx="5867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73E87"/>
                </a:solidFill>
              </a:rPr>
              <a:t>2016-17 Year in Review</a:t>
            </a:r>
            <a:endParaRPr lang="en-US" sz="4000" dirty="0"/>
          </a:p>
        </p:txBody>
      </p:sp>
      <p:pic>
        <p:nvPicPr>
          <p:cNvPr id="12" name="Picture 11" descr="12909495_1134424599930686_1338721044526123892_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7"/>
          <a:stretch/>
        </p:blipFill>
        <p:spPr>
          <a:xfrm>
            <a:off x="0" y="10652"/>
            <a:ext cx="9144000" cy="544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79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531516"/>
              </p:ext>
            </p:extLst>
          </p:nvPr>
        </p:nvGraphicFramePr>
        <p:xfrm>
          <a:off x="457200" y="1905000"/>
          <a:ext cx="8367543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Document" r:id="rId4" imgW="6083300" imgH="3213100" progId="Word.Document.12">
                  <p:embed/>
                </p:oleObj>
              </mc:Choice>
              <mc:Fallback>
                <p:oleObj name="Document" r:id="rId4" imgW="6083300" imgH="3213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1905000"/>
                        <a:ext cx="8367543" cy="441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8679" y="1324344"/>
            <a:ext cx="869172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n>
                  <a:solidFill>
                    <a:schemeClr val="bg2">
                      <a:alpha val="45000"/>
                    </a:schemeClr>
                  </a:solidFill>
                </a:ln>
                <a:latin typeface="Arial" pitchFamily="-108" charset="0"/>
                <a:ea typeface="+mn-ea"/>
                <a:cs typeface="+mn-cs"/>
              </a:rPr>
              <a:t>South Carolina’s Statewide STEM Infrastructure - A Longitudinal Look</a:t>
            </a:r>
          </a:p>
        </p:txBody>
      </p:sp>
      <p:pic>
        <p:nvPicPr>
          <p:cNvPr id="4" name="Picture 3" descr="S2TEM_color4_18_11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150" y="290066"/>
            <a:ext cx="3033164" cy="849651"/>
          </a:xfrm>
          <a:prstGeom prst="rect">
            <a:avLst/>
          </a:prstGeom>
        </p:spPr>
      </p:pic>
      <p:pic>
        <p:nvPicPr>
          <p:cNvPr id="5" name="Picture 4" descr="SCCMS Logo for Consideration 2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3069" y="377717"/>
            <a:ext cx="251341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TEM LOGOS LC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5" b="19158"/>
          <a:stretch/>
        </p:blipFill>
        <p:spPr>
          <a:xfrm>
            <a:off x="6593998" y="6166893"/>
            <a:ext cx="2127049" cy="569497"/>
          </a:xfrm>
          <a:prstGeom prst="rect">
            <a:avLst/>
          </a:prstGeom>
        </p:spPr>
      </p:pic>
      <p:pic>
        <p:nvPicPr>
          <p:cNvPr id="7" name="Picture 6" descr="Stem-icon-logo-G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069" y="6100929"/>
            <a:ext cx="2282457" cy="635461"/>
          </a:xfrm>
          <a:prstGeom prst="rect">
            <a:avLst/>
          </a:prstGeom>
        </p:spPr>
      </p:pic>
      <p:pic>
        <p:nvPicPr>
          <p:cNvPr id="8" name="Picture 7" descr="imaginelogo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9394" r="10077" b="14779"/>
          <a:stretch/>
        </p:blipFill>
        <p:spPr>
          <a:xfrm>
            <a:off x="2770956" y="6166893"/>
            <a:ext cx="1290493" cy="594609"/>
          </a:xfrm>
          <a:prstGeom prst="rect">
            <a:avLst/>
          </a:prstGeom>
        </p:spPr>
      </p:pic>
      <p:pic>
        <p:nvPicPr>
          <p:cNvPr id="9" name="Picture 8" descr="1294491_467643010019961_170954651_o.png"/>
          <p:cNvPicPr>
            <a:picLocks noChangeAspect="1"/>
          </p:cNvPicPr>
          <p:nvPr/>
        </p:nvPicPr>
        <p:blipFill>
          <a:blip r:embed="rId11">
            <a:alphaModFix amt="82000"/>
          </a:blip>
          <a:stretch>
            <a:fillRect/>
          </a:stretch>
        </p:blipFill>
        <p:spPr>
          <a:xfrm>
            <a:off x="5841727" y="6165326"/>
            <a:ext cx="476825" cy="596176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333881" y="6165326"/>
            <a:ext cx="1232938" cy="66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6263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455309" y="6660561"/>
            <a:ext cx="8426474" cy="6256"/>
          </a:xfrm>
          <a:prstGeom prst="line">
            <a:avLst/>
          </a:prstGeom>
          <a:noFill/>
          <a:ln w="34925">
            <a:solidFill>
              <a:srgbClr val="00009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12" name="Picture 4" descr="SCCMS Logo for Consideration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309" y="5604332"/>
            <a:ext cx="2176611" cy="65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33400"/>
            <a:ext cx="7467601" cy="57912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3048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EOC Service Delivery Map: </a:t>
            </a:r>
          </a:p>
          <a:p>
            <a:r>
              <a:rPr lang="en-US" sz="2400" b="1" dirty="0"/>
              <a:t>July 2016 – June 2017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95800" y="5791200"/>
            <a:ext cx="4392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Fewer dots but more long term contracts.</a:t>
            </a:r>
          </a:p>
        </p:txBody>
      </p:sp>
    </p:spTree>
    <p:extLst>
      <p:ext uri="{BB962C8B-B14F-4D97-AF65-F5344CB8AC3E}">
        <p14:creationId xmlns:p14="http://schemas.microsoft.com/office/powerpoint/2010/main" val="3077183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025" t="42770" r="8904" b="3131"/>
          <a:stretch/>
        </p:blipFill>
        <p:spPr>
          <a:xfrm>
            <a:off x="3885130" y="3048000"/>
            <a:ext cx="5258870" cy="371013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8025" r="8904" b="57315"/>
          <a:stretch/>
        </p:blipFill>
        <p:spPr>
          <a:xfrm>
            <a:off x="0" y="152400"/>
            <a:ext cx="5258870" cy="292728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/>
          <p:cNvSpPr txBox="1"/>
          <p:nvPr/>
        </p:nvSpPr>
        <p:spPr>
          <a:xfrm>
            <a:off x="990600" y="4038600"/>
            <a:ext cx="166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$1,167,703.72</a:t>
            </a:r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3581400"/>
            <a:ext cx="2930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Program Generated Funds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67400" y="762000"/>
            <a:ext cx="1916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State Investment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9800" y="1295400"/>
            <a:ext cx="166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$1,750,000.00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092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-2017 Satisfaction Infographic-Short-Color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" y="-9236"/>
            <a:ext cx="67900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34199" y="152400"/>
            <a:ext cx="2209801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 “It provided me the opportunity to begin thinking about how engineering and technology skills can begin at an early age and build knowledge for ‘thinkers’ as they grow.</a:t>
            </a:r>
          </a:p>
          <a:p>
            <a:r>
              <a:rPr lang="en-US" sz="1600" i="1" dirty="0"/>
              <a:t>	</a:t>
            </a:r>
          </a:p>
          <a:p>
            <a:r>
              <a:rPr lang="en-US" sz="1600" i="1" dirty="0"/>
              <a:t>I am interested in researching and implementing activities in my classroom.  Thank you for a very informative session and learning environment.”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086600" y="5181600"/>
            <a:ext cx="18172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Sherry Brownlee, Teacher</a:t>
            </a:r>
            <a:br>
              <a:rPr lang="en-US" sz="1600" dirty="0"/>
            </a:br>
            <a:r>
              <a:rPr lang="en-US" sz="1600" dirty="0"/>
              <a:t>Dorchester District 4, </a:t>
            </a:r>
            <a:r>
              <a:rPr lang="en-US" sz="1600" dirty="0" err="1"/>
              <a:t>Harleyville</a:t>
            </a:r>
            <a:r>
              <a:rPr lang="en-US" sz="1600" dirty="0"/>
              <a:t> Elementary</a:t>
            </a:r>
          </a:p>
        </p:txBody>
      </p:sp>
    </p:spTree>
    <p:extLst>
      <p:ext uri="{BB962C8B-B14F-4D97-AF65-F5344CB8AC3E}">
        <p14:creationId xmlns:p14="http://schemas.microsoft.com/office/powerpoint/2010/main" val="2813409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" t="19745" r="3393" b="7704"/>
          <a:stretch/>
        </p:blipFill>
        <p:spPr bwMode="auto">
          <a:xfrm>
            <a:off x="152400" y="76200"/>
            <a:ext cx="4899962" cy="27557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" name="Picture 1" descr="Double-Graphic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8" t="15320" r="13507" b="43939"/>
          <a:stretch/>
        </p:blipFill>
        <p:spPr>
          <a:xfrm>
            <a:off x="5257800" y="2133600"/>
            <a:ext cx="3706092" cy="2794000"/>
          </a:xfrm>
          <a:prstGeom prst="rect">
            <a:avLst/>
          </a:prstGeom>
        </p:spPr>
      </p:pic>
      <p:pic>
        <p:nvPicPr>
          <p:cNvPr id="7" name="Picture 6" descr="Riley What Works SC 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352800"/>
            <a:ext cx="3866357" cy="1371599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04800"/>
            <a:ext cx="2514600" cy="182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0912306">
            <a:off x="475559" y="3912827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SEMI-FINALIST</a:t>
            </a:r>
          </a:p>
        </p:txBody>
      </p:sp>
      <p:pic>
        <p:nvPicPr>
          <p:cNvPr id="10" name="Picture 9" descr="STEMx Seal of Approval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040" y="4989446"/>
            <a:ext cx="3176686" cy="1887596"/>
          </a:xfrm>
          <a:prstGeom prst="rect">
            <a:avLst/>
          </a:prstGeom>
        </p:spPr>
      </p:pic>
      <p:pic>
        <p:nvPicPr>
          <p:cNvPr id="11" name="Picture 10" descr="g4g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505185"/>
            <a:ext cx="1181100" cy="13269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next_steps_small[1]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0" t="11330" r="12122" b="12315"/>
          <a:stretch/>
        </p:blipFill>
        <p:spPr>
          <a:xfrm>
            <a:off x="152400" y="5257800"/>
            <a:ext cx="1799162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44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TEMLinx Log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1" b="24242"/>
          <a:stretch/>
        </p:blipFill>
        <p:spPr>
          <a:xfrm>
            <a:off x="152400" y="152400"/>
            <a:ext cx="3115388" cy="76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1905000"/>
            <a:ext cx="79489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/>
              <a:t>NSF INCLUDES DDLP Statewide Consortium: </a:t>
            </a:r>
            <a:r>
              <a:rPr lang="en-US" dirty="0"/>
              <a:t>Supporting Underrepresented Populations in </a:t>
            </a:r>
            <a:r>
              <a:rPr lang="en-US" dirty="0" err="1"/>
              <a:t>Precalculus</a:t>
            </a:r>
            <a:r>
              <a:rPr lang="en-US" dirty="0"/>
              <a:t> by Organizational Redesign toward Engineering Diversity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b="1" dirty="0"/>
              <a:t>CS For All: RPP: </a:t>
            </a:r>
            <a:r>
              <a:rPr lang="en-US" dirty="0"/>
              <a:t>A Scalable RPP for Preparing and Supporting Teachers to Teach Culturally Responsive and Rigorous CS Courses in SC High Schools</a:t>
            </a:r>
          </a:p>
        </p:txBody>
      </p:sp>
      <p:pic>
        <p:nvPicPr>
          <p:cNvPr id="14" name="Picture 8" descr="academicSymbolWdm_copu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4114800"/>
            <a:ext cx="4000500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46415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239000" cy="1143000"/>
          </a:xfrm>
          <a:ln>
            <a:solidFill>
              <a:srgbClr val="871426"/>
            </a:solidFill>
          </a:ln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B00027"/>
                </a:solidFill>
              </a:rPr>
              <a:t>Your Advocacy for</a:t>
            </a:r>
            <a:r>
              <a:rPr lang="is-IS" sz="5400" dirty="0">
                <a:solidFill>
                  <a:srgbClr val="B00027"/>
                </a:solidFill>
              </a:rPr>
              <a:t>…</a:t>
            </a:r>
            <a:endParaRPr lang="en-US" sz="5400" dirty="0">
              <a:solidFill>
                <a:srgbClr val="B00027"/>
              </a:solidFill>
            </a:endParaRP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914400" y="1524000"/>
            <a:ext cx="7772400" cy="4103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/>
                <a:cs typeface="Calibri"/>
              </a:rPr>
              <a:t>$90,000 – Education Specialist (Upcountry Region) – </a:t>
            </a:r>
            <a:r>
              <a:rPr lang="en-US" sz="1800" b="0" dirty="0">
                <a:latin typeface="Calibri"/>
                <a:cs typeface="Calibri"/>
              </a:rPr>
              <a:t>To support rural STEM initiatives with particular focus on Lancaster, Chesterfield, Fairfield, and Kershaw Counties.  NOTE:  this region currently understaffed.  </a:t>
            </a:r>
          </a:p>
          <a:p>
            <a:r>
              <a:rPr lang="en-US" sz="1800" dirty="0">
                <a:latin typeface="Calibri"/>
                <a:cs typeface="Calibri"/>
              </a:rPr>
              <a:t>$90,000 – Education Specialist (Coastal Pee Dee Region) - </a:t>
            </a:r>
            <a:r>
              <a:rPr lang="en-US" sz="1800" b="0" dirty="0">
                <a:latin typeface="Calibri"/>
                <a:cs typeface="Calibri"/>
              </a:rPr>
              <a:t>To support rural STEM initiatives with particular focus on the “Pee Dee Public Education Collaborative”.</a:t>
            </a:r>
          </a:p>
          <a:p>
            <a:r>
              <a:rPr lang="en-US" sz="1800" dirty="0">
                <a:latin typeface="Calibri"/>
                <a:cs typeface="Calibri"/>
              </a:rPr>
              <a:t>$45,000 – Community Outreach Associate (Midlands Region) – </a:t>
            </a:r>
            <a:r>
              <a:rPr lang="en-US" sz="1800" b="0" dirty="0">
                <a:latin typeface="Calibri"/>
                <a:cs typeface="Calibri"/>
              </a:rPr>
              <a:t>To support rural STEM initiatives with particular focus on Barnwell, Allendale and Aiken Counties in partnership with Dreams Imagination Gift, a community education program based in Williston.</a:t>
            </a:r>
          </a:p>
          <a:p>
            <a:r>
              <a:rPr lang="en-US" sz="1800" dirty="0">
                <a:latin typeface="Calibri"/>
                <a:cs typeface="Calibri"/>
              </a:rPr>
              <a:t>$25,000 – Technology Updates (all initiatives) – </a:t>
            </a:r>
            <a:r>
              <a:rPr lang="en-US" sz="1800" b="0" dirty="0">
                <a:latin typeface="Calibri"/>
                <a:cs typeface="Calibri"/>
              </a:rPr>
              <a:t>To replace aging computer and other instructional technology tools used by staff across all initiatives.</a:t>
            </a:r>
          </a:p>
          <a:p>
            <a:pPr marL="0" indent="0">
              <a:buNone/>
            </a:pPr>
            <a:endParaRPr lang="en-US" sz="1800" dirty="0">
              <a:latin typeface="Calibri"/>
              <a:cs typeface="Calibri"/>
            </a:endParaRP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384097"/>
            <a:ext cx="1981200" cy="14739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5562600"/>
            <a:ext cx="28676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B00027"/>
                </a:solidFill>
              </a:rPr>
              <a:t>+$250,000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184111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CMS Logo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304800"/>
            <a:ext cx="2625547" cy="729318"/>
          </a:xfrm>
          <a:prstGeom prst="rect">
            <a:avLst/>
          </a:prstGeom>
        </p:spPr>
      </p:pic>
      <p:pic>
        <p:nvPicPr>
          <p:cNvPr id="2" name="Picture 1" descr="Jomia Mack_Bio Pi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600200"/>
            <a:ext cx="2057400" cy="2057400"/>
          </a:xfrm>
          <a:prstGeom prst="rect">
            <a:avLst/>
          </a:prstGeom>
        </p:spPr>
      </p:pic>
      <p:pic>
        <p:nvPicPr>
          <p:cNvPr id="3" name="Picture 2" descr="Pa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1940052" cy="2895600"/>
          </a:xfrm>
          <a:prstGeom prst="rect">
            <a:avLst/>
          </a:prstGeom>
        </p:spPr>
      </p:pic>
      <p:pic>
        <p:nvPicPr>
          <p:cNvPr id="4" name="Picture 3" descr="traceycampbell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676400"/>
            <a:ext cx="1538095" cy="2173088"/>
          </a:xfrm>
          <a:prstGeom prst="rect">
            <a:avLst/>
          </a:prstGeom>
        </p:spPr>
      </p:pic>
      <p:pic>
        <p:nvPicPr>
          <p:cNvPr id="7" name="Picture 6" descr="kelsy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524000"/>
            <a:ext cx="1930400" cy="289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5410200"/>
            <a:ext cx="50298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Who is new?</a:t>
            </a:r>
          </a:p>
        </p:txBody>
      </p:sp>
    </p:spTree>
    <p:extLst>
      <p:ext uri="{BB962C8B-B14F-4D97-AF65-F5344CB8AC3E}">
        <p14:creationId xmlns:p14="http://schemas.microsoft.com/office/powerpoint/2010/main" val="1008835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43400"/>
            <a:ext cx="8991600" cy="738607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rgbClr val="0C226F"/>
                </a:solidFill>
              </a:rPr>
              <a:t>Join us on 3.14.18?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914400"/>
            <a:ext cx="6960383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62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AEAAQAAAAAAAAetAAAAJGM3NjVmZWQ3LTI1ZDEtNDcxMy1hZTkwLTdiYTA1MzgzZGI1N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2400"/>
            <a:ext cx="3352800" cy="3352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4114800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4000" b="1" dirty="0">
                <a:solidFill>
                  <a:srgbClr val="000090"/>
                </a:solidFill>
              </a:rPr>
              <a:t>Welcome From Our Host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0" y="3048000"/>
            <a:ext cx="28794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Brandon Gibson,</a:t>
            </a:r>
          </a:p>
          <a:p>
            <a:r>
              <a:rPr lang="en-US" sz="2800" dirty="0"/>
              <a:t> HR Generalist</a:t>
            </a:r>
          </a:p>
        </p:txBody>
      </p:sp>
    </p:spTree>
    <p:extLst>
      <p:ext uri="{BB962C8B-B14F-4D97-AF65-F5344CB8AC3E}">
        <p14:creationId xmlns:p14="http://schemas.microsoft.com/office/powerpoint/2010/main" val="1689591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5715000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4800" b="1" dirty="0">
                <a:solidFill>
                  <a:srgbClr val="000090"/>
                </a:solidFill>
              </a:rPr>
              <a:t>Greetings </a:t>
            </a:r>
            <a:r>
              <a:rPr lang="en-US" sz="4800" b="1">
                <a:solidFill>
                  <a:srgbClr val="000090"/>
                </a:solidFill>
              </a:rPr>
              <a:t>From 2018?</a:t>
            </a:r>
            <a:endParaRPr lang="en-US" sz="4800" b="1" dirty="0">
              <a:solidFill>
                <a:srgbClr val="000090"/>
              </a:solidFill>
            </a:endParaRPr>
          </a:p>
        </p:txBody>
      </p:sp>
      <p:pic>
        <p:nvPicPr>
          <p:cNvPr id="7" name="Picture 6" descr="SCCMS Logo 201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2" t="72079" r="13178" b="11087"/>
          <a:stretch/>
        </p:blipFill>
        <p:spPr>
          <a:xfrm>
            <a:off x="762000" y="2667000"/>
            <a:ext cx="3455545" cy="1154512"/>
          </a:xfrm>
          <a:prstGeom prst="rect">
            <a:avLst/>
          </a:prstGeom>
        </p:spPr>
      </p:pic>
      <p:pic>
        <p:nvPicPr>
          <p:cNvPr id="6" name="Picture 4" descr="SCCMS Logo for Consideration 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1066800"/>
            <a:ext cx="3267434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LogoExpt417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16" b="73999"/>
          <a:stretch/>
        </p:blipFill>
        <p:spPr>
          <a:xfrm>
            <a:off x="5410200" y="2667000"/>
            <a:ext cx="2514600" cy="10392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48239" t="40586" b="31651"/>
          <a:stretch/>
        </p:blipFill>
        <p:spPr>
          <a:xfrm>
            <a:off x="5257800" y="1143000"/>
            <a:ext cx="327052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94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5571" y="1609459"/>
            <a:ext cx="2813429" cy="175432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Tom Peters, </a:t>
            </a:r>
            <a:r>
              <a:rPr lang="en-US" dirty="0" err="1">
                <a:solidFill>
                  <a:srgbClr val="000000"/>
                </a:solidFill>
              </a:rPr>
              <a:t>Ed.D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Executive Director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South Carolina’s Coalition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for Mathematics &amp; Science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hlinkClick r:id="rId3"/>
              </a:rPr>
              <a:t>tpeters@clemson.edu</a:t>
            </a:r>
            <a:endParaRPr lang="en-US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864-656-1863</a:t>
            </a:r>
          </a:p>
        </p:txBody>
      </p:sp>
      <p:pic>
        <p:nvPicPr>
          <p:cNvPr id="54276" name="Picture 8" descr="S2TEM_color4_18_1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572" y="3882046"/>
            <a:ext cx="2688482" cy="74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4" descr="SCCMS Logo for Consideration 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3075" y="101600"/>
            <a:ext cx="4038600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Stem-icon-logo-G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7283" y="3952694"/>
            <a:ext cx="3060729" cy="85214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7" name="Picture 16" descr="STEM LOGOS LC.jpg"/>
          <p:cNvPicPr>
            <a:picLocks noChangeAspect="1"/>
          </p:cNvPicPr>
          <p:nvPr/>
        </p:nvPicPr>
        <p:blipFill>
          <a:blip r:embed="rId7"/>
          <a:srcRect t="16465" b="10883"/>
          <a:stretch>
            <a:fillRect/>
          </a:stretch>
        </p:blipFill>
        <p:spPr>
          <a:xfrm>
            <a:off x="5767283" y="5331142"/>
            <a:ext cx="2818122" cy="828358"/>
          </a:xfrm>
          <a:prstGeom prst="rect">
            <a:avLst/>
          </a:prstGeom>
        </p:spPr>
      </p:pic>
      <p:pic>
        <p:nvPicPr>
          <p:cNvPr id="16" name="Picture 15" descr="STEMLinx Logo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1" b="24242"/>
          <a:stretch/>
        </p:blipFill>
        <p:spPr>
          <a:xfrm>
            <a:off x="615571" y="5213603"/>
            <a:ext cx="2935190" cy="7179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75915" y="1830916"/>
            <a:ext cx="484020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E015C"/>
                </a:solidFill>
              </a:rPr>
              <a:t>Questions?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70334" y="4629105"/>
            <a:ext cx="1825416" cy="98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5188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4267200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4000" b="1" dirty="0">
                <a:solidFill>
                  <a:srgbClr val="000090"/>
                </a:solidFill>
              </a:rPr>
              <a:t>Welcome From Our Board Chair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14800" y="2133600"/>
            <a:ext cx="3755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Dr. Terry Pruitt</a:t>
            </a:r>
            <a:endParaRPr lang="en-US" dirty="0"/>
          </a:p>
          <a:p>
            <a:r>
              <a:rPr lang="en-US" dirty="0"/>
              <a:t>Deputy Superintendent</a:t>
            </a:r>
          </a:p>
          <a:p>
            <a:r>
              <a:rPr lang="en-US" dirty="0"/>
              <a:t>Spartanburg School District 7</a:t>
            </a:r>
          </a:p>
        </p:txBody>
      </p:sp>
      <p:pic>
        <p:nvPicPr>
          <p:cNvPr id="4" name="Picture 3" descr="s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257800"/>
            <a:ext cx="3879129" cy="1480294"/>
          </a:xfrm>
          <a:prstGeom prst="rect">
            <a:avLst/>
          </a:prstGeom>
        </p:spPr>
      </p:pic>
      <p:pic>
        <p:nvPicPr>
          <p:cNvPr id="6" name="Picture 5" descr="Terr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33400"/>
            <a:ext cx="2587051" cy="357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04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7410" y="15527"/>
            <a:ext cx="90077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E015C"/>
                </a:solidFill>
              </a:rPr>
              <a:t>An Aligned STEM Learning Ecosystem</a:t>
            </a:r>
          </a:p>
        </p:txBody>
      </p:sp>
      <p:pic>
        <p:nvPicPr>
          <p:cNvPr id="4" name="Picture 3" descr="SCCMS org chart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48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6"/>
          <p:cNvSpPr txBox="1">
            <a:spLocks noChangeArrowheads="1"/>
          </p:cNvSpPr>
          <p:nvPr/>
        </p:nvSpPr>
        <p:spPr bwMode="auto">
          <a:xfrm>
            <a:off x="8041954" y="457200"/>
            <a:ext cx="654696" cy="618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rgbClr val="9DDCF6"/>
                </a:solidFill>
              </a:rPr>
              <a:t>L</a:t>
            </a:r>
          </a:p>
          <a:p>
            <a:pPr algn="ctr"/>
            <a:r>
              <a:rPr lang="en-US" sz="4400" b="1" dirty="0">
                <a:solidFill>
                  <a:srgbClr val="9DDCF6"/>
                </a:solidFill>
              </a:rPr>
              <a:t>U</a:t>
            </a:r>
          </a:p>
          <a:p>
            <a:pPr algn="ctr"/>
            <a:r>
              <a:rPr lang="en-US" sz="4400" b="1" dirty="0">
                <a:solidFill>
                  <a:srgbClr val="9DDCF6"/>
                </a:solidFill>
              </a:rPr>
              <a:t>N</a:t>
            </a:r>
          </a:p>
          <a:p>
            <a:pPr algn="ctr"/>
            <a:r>
              <a:rPr lang="en-US" sz="4400" b="1" dirty="0">
                <a:solidFill>
                  <a:srgbClr val="9DDCF6"/>
                </a:solidFill>
              </a:rPr>
              <a:t>C</a:t>
            </a:r>
          </a:p>
          <a:p>
            <a:pPr algn="ctr"/>
            <a:r>
              <a:rPr lang="en-US" sz="4400" b="1" dirty="0">
                <a:solidFill>
                  <a:srgbClr val="9DDCF6"/>
                </a:solidFill>
              </a:rPr>
              <a:t>H</a:t>
            </a:r>
          </a:p>
          <a:p>
            <a:pPr algn="ctr"/>
            <a:r>
              <a:rPr lang="en-US" sz="4400" b="1" dirty="0">
                <a:solidFill>
                  <a:srgbClr val="9DDCF6"/>
                </a:solidFill>
              </a:rPr>
              <a:t>T</a:t>
            </a:r>
          </a:p>
          <a:p>
            <a:pPr algn="ctr"/>
            <a:r>
              <a:rPr lang="en-US" sz="4400" b="1" dirty="0">
                <a:solidFill>
                  <a:srgbClr val="9DDCF6"/>
                </a:solidFill>
              </a:rPr>
              <a:t>I</a:t>
            </a:r>
          </a:p>
          <a:p>
            <a:pPr algn="ctr"/>
            <a:r>
              <a:rPr lang="en-US" sz="4400" b="1" dirty="0">
                <a:solidFill>
                  <a:srgbClr val="9DDCF6"/>
                </a:solidFill>
              </a:rPr>
              <a:t>M</a:t>
            </a:r>
          </a:p>
          <a:p>
            <a:pPr algn="ctr"/>
            <a:r>
              <a:rPr lang="en-US" sz="4400" b="1" dirty="0">
                <a:solidFill>
                  <a:srgbClr val="9DDCF6"/>
                </a:solidFill>
              </a:rPr>
              <a:t>E</a:t>
            </a:r>
          </a:p>
        </p:txBody>
      </p:sp>
      <p:pic>
        <p:nvPicPr>
          <p:cNvPr id="2" name="Picture 1" descr="Mittagessen-LunchClo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54102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75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100kin1085%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2926"/>
            <a:ext cx="7529867" cy="4860807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241900" y="1287735"/>
            <a:ext cx="2411438" cy="29756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386372"/>
            <a:ext cx="2267810" cy="859876"/>
          </a:xfrm>
          <a:prstGeom prst="rect">
            <a:avLst/>
          </a:prstGeom>
        </p:spPr>
      </p:pic>
      <p:pic>
        <p:nvPicPr>
          <p:cNvPr id="18" name="Picture 17" descr="STEMx Seal of Approval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4" t="31619" r="11227" b="14775"/>
          <a:stretch/>
        </p:blipFill>
        <p:spPr>
          <a:xfrm>
            <a:off x="304800" y="1383315"/>
            <a:ext cx="2267810" cy="92221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4800" y="3289276"/>
            <a:ext cx="1790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halkduster"/>
                <a:cs typeface="Chalkduster"/>
              </a:rPr>
              <a:t>October 17th</a:t>
            </a:r>
          </a:p>
        </p:txBody>
      </p:sp>
      <p:pic>
        <p:nvPicPr>
          <p:cNvPr id="20" name="Picture 19" descr="1*ugdqjW17IBvDMt8XJt-GlQ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49474"/>
            <a:ext cx="2184657" cy="546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189B72-6493-4FE2-BD7E-B5302971B6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257800"/>
            <a:ext cx="1376483" cy="3108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39057A-E651-4294-9167-EF1F32807C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6172200"/>
            <a:ext cx="1558785" cy="4004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19AD48-725A-43F2-B903-A5BFBCA7D7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172200"/>
            <a:ext cx="1048865" cy="3396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651041-0648-46C0-BBCF-E86B397222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96000"/>
            <a:ext cx="1443234" cy="5382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5EADBA-E481-49C7-9383-DE05FE8C4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181600"/>
            <a:ext cx="1404443" cy="42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1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EB7AE-52B0-44F9-9631-8CC90EBB2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3"/>
                </a:solidFill>
              </a:rPr>
              <a:t>Convening Objectives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9E880D-6896-4DA6-A4C7-EF86EE24B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8229600" cy="35814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5000"/>
              <a:buFont typeface="Wingdings" charset="2"/>
              <a:buChar char="Ø"/>
            </a:pPr>
            <a:r>
              <a:rPr lang="en-US" sz="3200" dirty="0"/>
              <a:t>Gather recommendations to inform South Carolina’s STEM priorities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5000"/>
              <a:buFont typeface="Wingdings" charset="2"/>
              <a:buChar char="Ø"/>
            </a:pPr>
            <a:r>
              <a:rPr lang="en-US" sz="3200" dirty="0"/>
              <a:t>Network with current and potential allies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5000"/>
              <a:buFont typeface="Wingdings" charset="2"/>
              <a:buChar char="Ø"/>
            </a:pPr>
            <a:r>
              <a:rPr lang="en-US" sz="3200" dirty="0"/>
              <a:t>Refine and finalize grand challenges for South Carolina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5000"/>
              <a:buFont typeface="Wingdings" charset="2"/>
              <a:buChar char="Ø"/>
            </a:pPr>
            <a:r>
              <a:rPr lang="en-US" sz="3200" dirty="0"/>
              <a:t>Identify players already working on the challenges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5000"/>
              <a:buFont typeface="Wingdings" charset="2"/>
              <a:buChar char="Ø"/>
            </a:pPr>
            <a:r>
              <a:rPr lang="en-US" sz="3200" dirty="0"/>
              <a:t>Generate solutions for making further progress on the challenges</a:t>
            </a:r>
          </a:p>
        </p:txBody>
      </p:sp>
    </p:spTree>
    <p:extLst>
      <p:ext uri="{BB962C8B-B14F-4D97-AF65-F5344CB8AC3E}">
        <p14:creationId xmlns:p14="http://schemas.microsoft.com/office/powerpoint/2010/main" val="1324068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97324B8-6747-4086-8D51-43512CD7A91E}"/>
              </a:ext>
            </a:extLst>
          </p:cNvPr>
          <p:cNvPicPr/>
          <p:nvPr/>
        </p:nvPicPr>
        <p:blipFill rotWithShape="1">
          <a:blip r:embed="rId3"/>
          <a:srcRect l="1760" t="5826"/>
          <a:stretch/>
        </p:blipFill>
        <p:spPr bwMode="auto">
          <a:xfrm rot="5400000">
            <a:off x="1447800" y="-457199"/>
            <a:ext cx="6172201" cy="78486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40327942-128A-41DC-831A-C066AF34A688}"/>
              </a:ext>
            </a:extLst>
          </p:cNvPr>
          <p:cNvSpPr txBox="1"/>
          <p:nvPr/>
        </p:nvSpPr>
        <p:spPr>
          <a:xfrm>
            <a:off x="4879528" y="2001528"/>
            <a:ext cx="911671" cy="39877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solidFill>
                  <a:srgbClr val="3366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Theme </a:t>
            </a:r>
            <a:endParaRPr lang="en-US" sz="1600" dirty="0">
              <a:solidFill>
                <a:srgbClr val="3366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8C093EC0-FD71-4F5B-97DD-807F81734077}"/>
              </a:ext>
            </a:extLst>
          </p:cNvPr>
          <p:cNvSpPr txBox="1"/>
          <p:nvPr/>
        </p:nvSpPr>
        <p:spPr>
          <a:xfrm>
            <a:off x="4336604" y="2601604"/>
            <a:ext cx="921196" cy="4286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solidFill>
                  <a:srgbClr val="A5351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Cluster</a:t>
            </a:r>
            <a:endParaRPr lang="en-US" sz="1600" dirty="0">
              <a:solidFill>
                <a:srgbClr val="A5351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6F7E90-BEE8-443E-8EEA-F98B47BE7993}"/>
              </a:ext>
            </a:extLst>
          </p:cNvPr>
          <p:cNvCxnSpPr>
            <a:cxnSpLocks/>
          </p:cNvCxnSpPr>
          <p:nvPr/>
        </p:nvCxnSpPr>
        <p:spPr>
          <a:xfrm flipH="1">
            <a:off x="3146143" y="2377606"/>
            <a:ext cx="1733387" cy="1468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C88672D-2FF4-415C-B49A-82B530477A48}"/>
              </a:ext>
            </a:extLst>
          </p:cNvPr>
          <p:cNvCxnSpPr>
            <a:cxnSpLocks/>
          </p:cNvCxnSpPr>
          <p:nvPr/>
        </p:nvCxnSpPr>
        <p:spPr>
          <a:xfrm flipH="1">
            <a:off x="3146143" y="3030228"/>
            <a:ext cx="1190462" cy="398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3">
            <a:extLst>
              <a:ext uri="{FF2B5EF4-FFF2-40B4-BE49-F238E27FC236}">
                <a16:creationId xmlns:a16="http://schemas.microsoft.com/office/drawing/2014/main" id="{B841509E-0EC8-4307-970D-F52ACDDF2EEB}"/>
              </a:ext>
            </a:extLst>
          </p:cNvPr>
          <p:cNvSpPr txBox="1"/>
          <p:nvPr/>
        </p:nvSpPr>
        <p:spPr>
          <a:xfrm>
            <a:off x="4419600" y="3429000"/>
            <a:ext cx="1066800" cy="33433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Challenge</a:t>
            </a:r>
            <a:endParaRPr lang="en-US" sz="16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DFEE5DD-9F3B-439B-8A01-AE70C7A90EBD}"/>
              </a:ext>
            </a:extLst>
          </p:cNvPr>
          <p:cNvCxnSpPr>
            <a:cxnSpLocks/>
          </p:cNvCxnSpPr>
          <p:nvPr/>
        </p:nvCxnSpPr>
        <p:spPr>
          <a:xfrm flipH="1">
            <a:off x="3077737" y="3744604"/>
            <a:ext cx="1315542" cy="6772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17">
            <a:extLst>
              <a:ext uri="{FF2B5EF4-FFF2-40B4-BE49-F238E27FC236}">
                <a16:creationId xmlns:a16="http://schemas.microsoft.com/office/drawing/2014/main" id="{03257FF1-23B5-48EF-B41F-A7610ECA7D71}"/>
              </a:ext>
            </a:extLst>
          </p:cNvPr>
          <p:cNvSpPr txBox="1"/>
          <p:nvPr/>
        </p:nvSpPr>
        <p:spPr>
          <a:xfrm>
            <a:off x="5301010" y="1106178"/>
            <a:ext cx="947389" cy="57150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solidFill>
                  <a:srgbClr val="2954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 Theme </a:t>
            </a:r>
            <a:endParaRPr lang="en-US" sz="1600" dirty="0">
              <a:solidFill>
                <a:srgbClr val="29548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1BCDA99-C864-4545-A3FE-CB69ADFF32A1}"/>
              </a:ext>
            </a:extLst>
          </p:cNvPr>
          <p:cNvCxnSpPr>
            <a:cxnSpLocks/>
          </p:cNvCxnSpPr>
          <p:nvPr/>
        </p:nvCxnSpPr>
        <p:spPr>
          <a:xfrm flipH="1">
            <a:off x="4665217" y="1648146"/>
            <a:ext cx="635794" cy="1031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8A3AEE2-E79C-4C15-91EE-2DA192BC13AB}"/>
              </a:ext>
            </a:extLst>
          </p:cNvPr>
          <p:cNvCxnSpPr>
            <a:cxnSpLocks/>
          </p:cNvCxnSpPr>
          <p:nvPr/>
        </p:nvCxnSpPr>
        <p:spPr>
          <a:xfrm flipH="1">
            <a:off x="3146142" y="3743969"/>
            <a:ext cx="1247138" cy="13350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F170FBE-5CCA-4CF7-B2E9-48115A8BA9DE}"/>
              </a:ext>
            </a:extLst>
          </p:cNvPr>
          <p:cNvCxnSpPr>
            <a:cxnSpLocks/>
          </p:cNvCxnSpPr>
          <p:nvPr/>
        </p:nvCxnSpPr>
        <p:spPr>
          <a:xfrm flipH="1">
            <a:off x="3146142" y="3744603"/>
            <a:ext cx="1247138" cy="20665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26">
            <a:extLst>
              <a:ext uri="{FF2B5EF4-FFF2-40B4-BE49-F238E27FC236}">
                <a16:creationId xmlns:a16="http://schemas.microsoft.com/office/drawing/2014/main" id="{1CF978B5-4656-4A24-A58F-91C27DEB62B0}"/>
              </a:ext>
            </a:extLst>
          </p:cNvPr>
          <p:cNvSpPr txBox="1"/>
          <p:nvPr/>
        </p:nvSpPr>
        <p:spPr>
          <a:xfrm>
            <a:off x="4700936" y="5221476"/>
            <a:ext cx="1039329" cy="872899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Indicates Catalyst Challenge</a:t>
            </a:r>
            <a:endParaRPr lang="en-US" sz="160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D47521A-2CCE-45FF-9C26-687382FCF7DE}"/>
              </a:ext>
            </a:extLst>
          </p:cNvPr>
          <p:cNvCxnSpPr>
            <a:cxnSpLocks/>
          </p:cNvCxnSpPr>
          <p:nvPr/>
        </p:nvCxnSpPr>
        <p:spPr>
          <a:xfrm flipV="1">
            <a:off x="5740265" y="5754030"/>
            <a:ext cx="1452272" cy="3452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5439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18459</TotalTime>
  <Words>2132</Words>
  <Application>Microsoft Office PowerPoint</Application>
  <PresentationFormat>On-screen Show (4:3)</PresentationFormat>
  <Paragraphs>329</Paragraphs>
  <Slides>31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ＭＳ Ｐゴシック</vt:lpstr>
      <vt:lpstr>Arial</vt:lpstr>
      <vt:lpstr>Calibri</vt:lpstr>
      <vt:lpstr>Chalkduster</vt:lpstr>
      <vt:lpstr>Franklin Gothic Book</vt:lpstr>
      <vt:lpstr>Franklin Gothic Medium</vt:lpstr>
      <vt:lpstr>Mangal</vt:lpstr>
      <vt:lpstr>Times New Roman</vt:lpstr>
      <vt:lpstr>Tunga</vt:lpstr>
      <vt:lpstr>Wingdings</vt:lpstr>
      <vt:lpstr>Wingdings 2</vt:lpstr>
      <vt:lpstr>Angles</vt:lpstr>
      <vt:lpstr>Office Theme</vt:lpstr>
      <vt:lpstr>Document</vt:lpstr>
      <vt:lpstr>Board Meeting  October 26, 2017</vt:lpstr>
      <vt:lpstr>Our 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Convening Objectives</vt:lpstr>
      <vt:lpstr>PowerPoint Presentation</vt:lpstr>
      <vt:lpstr>SC Super Themes</vt:lpstr>
      <vt:lpstr>Additional catalysts identified as a result of SC data from interviews</vt:lpstr>
      <vt:lpstr>The System Map</vt:lpstr>
      <vt:lpstr>Color Question Brainstorming</vt:lpstr>
      <vt:lpstr>Brainstorm Share out (1 each)</vt:lpstr>
      <vt:lpstr>Overall Reflections from Summit Data</vt:lpstr>
      <vt:lpstr>Overall Reflections from Summit Data</vt:lpstr>
      <vt:lpstr>Vote!</vt:lpstr>
      <vt:lpstr>What is your commitment?</vt:lpstr>
      <vt:lpstr>What’s next?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Advocacy for…</vt:lpstr>
      <vt:lpstr>PowerPoint Presentation</vt:lpstr>
      <vt:lpstr>Join us on 3.14.18?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Lander</dc:creator>
  <cp:lastModifiedBy>Pattiann Taylor</cp:lastModifiedBy>
  <cp:revision>285</cp:revision>
  <cp:lastPrinted>2016-10-07T14:57:33Z</cp:lastPrinted>
  <dcterms:created xsi:type="dcterms:W3CDTF">2013-12-11T14:36:29Z</dcterms:created>
  <dcterms:modified xsi:type="dcterms:W3CDTF">2017-11-07T21:53:32Z</dcterms:modified>
</cp:coreProperties>
</file>